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58" r:id="rId4"/>
  </p:sldMasterIdLst>
  <p:notesMasterIdLst>
    <p:notesMasterId r:id="rId41"/>
  </p:notesMasterIdLst>
  <p:handoutMasterIdLst>
    <p:handoutMasterId r:id="rId42"/>
  </p:handoutMasterIdLst>
  <p:sldIdLst>
    <p:sldId id="350" r:id="rId5"/>
    <p:sldId id="361" r:id="rId6"/>
    <p:sldId id="334" r:id="rId7"/>
    <p:sldId id="353" r:id="rId8"/>
    <p:sldId id="354" r:id="rId9"/>
    <p:sldId id="365" r:id="rId10"/>
    <p:sldId id="352" r:id="rId11"/>
    <p:sldId id="366" r:id="rId12"/>
    <p:sldId id="367" r:id="rId13"/>
    <p:sldId id="368" r:id="rId14"/>
    <p:sldId id="369" r:id="rId15"/>
    <p:sldId id="370" r:id="rId16"/>
    <p:sldId id="371" r:id="rId17"/>
    <p:sldId id="372" r:id="rId18"/>
    <p:sldId id="373" r:id="rId19"/>
    <p:sldId id="374" r:id="rId20"/>
    <p:sldId id="375" r:id="rId21"/>
    <p:sldId id="376" r:id="rId22"/>
    <p:sldId id="377" r:id="rId23"/>
    <p:sldId id="394" r:id="rId24"/>
    <p:sldId id="378" r:id="rId25"/>
    <p:sldId id="379" r:id="rId26"/>
    <p:sldId id="380" r:id="rId27"/>
    <p:sldId id="381" r:id="rId28"/>
    <p:sldId id="382" r:id="rId29"/>
    <p:sldId id="383" r:id="rId30"/>
    <p:sldId id="384" r:id="rId31"/>
    <p:sldId id="386" r:id="rId32"/>
    <p:sldId id="385" r:id="rId33"/>
    <p:sldId id="387" r:id="rId34"/>
    <p:sldId id="388" r:id="rId35"/>
    <p:sldId id="389" r:id="rId36"/>
    <p:sldId id="390" r:id="rId37"/>
    <p:sldId id="391" r:id="rId38"/>
    <p:sldId id="392" r:id="rId39"/>
    <p:sldId id="39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D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58A693-50B3-437E-AD52-B88D40E35526}" v="3" dt="2020-10-14T20:04:43.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69" autoAdjust="0"/>
    <p:restoredTop sz="95238" autoAdjust="0"/>
  </p:normalViewPr>
  <p:slideViewPr>
    <p:cSldViewPr snapToGrid="0">
      <p:cViewPr varScale="1">
        <p:scale>
          <a:sx n="109" d="100"/>
          <a:sy n="109" d="100"/>
        </p:scale>
        <p:origin x="200" y="46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6/17/23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4285802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dirty="0"/>
              <a:t>Click to edit </a:t>
            </a:r>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dirty="0"/>
              <a:t>Click to edit </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dirty="0"/>
              <a:t>Click to edit </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D2060DA6-6E6F-47BF-9680-1B030F525DD2}"/>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FF8F140D-2B48-4E31-9E97-08B68ABBAC1E}"/>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dirty="0"/>
              <a:t>Click to edit </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dirty="0"/>
              <a:t>Click to edit </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79B87D-E8CF-49AE-9326-2FEED2392F09}"/>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BA139CE-3E4D-4224-B157-2D29EC10FE40}"/>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dirty="0"/>
              <a:t>Click to edit </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dirty="0"/>
              <a:t>Click to edit</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edit</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dirty="0"/>
              <a:t>Click to edit</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edit</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dirty="0"/>
              <a:t>Click to edit</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edit</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dirty="0"/>
              <a:t>Click to edit</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edit</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dirty="0"/>
              <a:t>Click to edit</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edit</a:t>
            </a:r>
          </a:p>
        </p:txBody>
      </p:sp>
      <p:sp>
        <p:nvSpPr>
          <p:cNvPr id="6" name="Footer Placeholder 5">
            <a:extLst>
              <a:ext uri="{FF2B5EF4-FFF2-40B4-BE49-F238E27FC236}">
                <a16:creationId xmlns:a16="http://schemas.microsoft.com/office/drawing/2014/main" id="{2DBF2453-9E16-47FE-A8ED-4661246DE597}"/>
              </a:ext>
            </a:extLst>
          </p:cNvPr>
          <p:cNvSpPr>
            <a:spLocks noGrp="1"/>
          </p:cNvSpPr>
          <p:nvPr>
            <p:ph type="ftr" sz="quarter" idx="22"/>
          </p:nvPr>
        </p:nvSpPr>
        <p:spPr/>
        <p:txBody>
          <a:bodyPr/>
          <a:lstStyle/>
          <a:p>
            <a:r>
              <a:rPr lang="en-US"/>
              <a:t>Annual Review</a:t>
            </a:r>
            <a:endParaRPr lang="en-US" b="0" dirty="0"/>
          </a:p>
        </p:txBody>
      </p:sp>
      <p:sp>
        <p:nvSpPr>
          <p:cNvPr id="7" name="Slide Number Placeholder 6">
            <a:extLst>
              <a:ext uri="{FF2B5EF4-FFF2-40B4-BE49-F238E27FC236}">
                <a16:creationId xmlns:a16="http://schemas.microsoft.com/office/drawing/2014/main" id="{F636E9EA-D950-424A-BC92-F6794D6E5D67}"/>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dirty="0"/>
              <a:t>Click to edit </a:t>
            </a:r>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dirty="0"/>
              <a:t>Click to edit </a:t>
            </a:r>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edit </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edit</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edit </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edit </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edit </a:t>
            </a:r>
          </a:p>
        </p:txBody>
      </p:sp>
      <p:sp>
        <p:nvSpPr>
          <p:cNvPr id="5" name="Footer Placeholder 4">
            <a:extLst>
              <a:ext uri="{FF2B5EF4-FFF2-40B4-BE49-F238E27FC236}">
                <a16:creationId xmlns:a16="http://schemas.microsoft.com/office/drawing/2014/main" id="{FDE10C66-2FF2-41F8-98FA-BE4983369645}"/>
              </a:ext>
            </a:extLst>
          </p:cNvPr>
          <p:cNvSpPr>
            <a:spLocks noGrp="1"/>
          </p:cNvSpPr>
          <p:nvPr>
            <p:ph type="ftr" sz="quarter" idx="26"/>
          </p:nvPr>
        </p:nvSpPr>
        <p:spPr/>
        <p:txBody>
          <a:bodyPr/>
          <a:lstStyle/>
          <a:p>
            <a:r>
              <a:rPr lang="en-US"/>
              <a:t>Annual Review</a:t>
            </a:r>
            <a:endParaRPr lang="en-US" b="0" dirty="0"/>
          </a:p>
        </p:txBody>
      </p:sp>
      <p:sp>
        <p:nvSpPr>
          <p:cNvPr id="19" name="Slide Number Placeholder 18">
            <a:extLst>
              <a:ext uri="{FF2B5EF4-FFF2-40B4-BE49-F238E27FC236}">
                <a16:creationId xmlns:a16="http://schemas.microsoft.com/office/drawing/2014/main" id="{1851A3FD-B717-4588-9809-4FFAC5FF47A1}"/>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dirty="0"/>
              <a:t>Click to edit </a:t>
            </a:r>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4" name="Footer Placeholder 3">
            <a:extLst>
              <a:ext uri="{FF2B5EF4-FFF2-40B4-BE49-F238E27FC236}">
                <a16:creationId xmlns:a16="http://schemas.microsoft.com/office/drawing/2014/main" id="{DB285929-1018-4370-A170-074C414B2281}"/>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6184536E-AD08-4371-85E9-A816C30B6AE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dirty="0"/>
              <a:t>Click to edit </a:t>
            </a:r>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dirty="0"/>
              <a:t>Click to edit </a:t>
            </a:r>
          </a:p>
        </p:txBody>
      </p:sp>
      <p:sp>
        <p:nvSpPr>
          <p:cNvPr id="4" name="Footer Placeholder 3">
            <a:extLst>
              <a:ext uri="{FF2B5EF4-FFF2-40B4-BE49-F238E27FC236}">
                <a16:creationId xmlns:a16="http://schemas.microsoft.com/office/drawing/2014/main" id="{D1578EA5-216B-41F7-80D1-9ED07FFDB66F}"/>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C772CC63-C628-4456-9B92-DA4E670BAC0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dirty="0"/>
              <a:t>Click to edit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endParaRPr lang="en-US" dirty="0"/>
          </a:p>
        </p:txBody>
      </p:sp>
      <p:sp>
        <p:nvSpPr>
          <p:cNvPr id="4" name="Footer Placeholder 3">
            <a:extLst>
              <a:ext uri="{FF2B5EF4-FFF2-40B4-BE49-F238E27FC236}">
                <a16:creationId xmlns:a16="http://schemas.microsoft.com/office/drawing/2014/main" id="{DB42D896-6ACC-40D7-8D8B-F9AF3E7DE1A1}"/>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E69F7A1E-B7E2-4E9C-A66C-BCE08900C5F1}"/>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dirty="0"/>
              <a:t>Click to edit</a:t>
            </a:r>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dirty="0"/>
              <a:t>Click icon to add picture</a:t>
            </a:r>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dirty="0"/>
              <a:t>Click to edit </a:t>
            </a:r>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dirty="0"/>
              <a:t>Click icon to add picture</a:t>
            </a:r>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dirty="0"/>
              <a:t>Click icon to add picture</a:t>
            </a:r>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dirty="0"/>
              <a:t>Click icon to add picture</a:t>
            </a:r>
          </a:p>
        </p:txBody>
      </p:sp>
      <p:sp>
        <p:nvSpPr>
          <p:cNvPr id="4" name="Footer Placeholder 3">
            <a:extLst>
              <a:ext uri="{FF2B5EF4-FFF2-40B4-BE49-F238E27FC236}">
                <a16:creationId xmlns:a16="http://schemas.microsoft.com/office/drawing/2014/main" id="{7DE0184F-2619-4333-B49F-C7ACE8B2C3A6}"/>
              </a:ext>
            </a:extLst>
          </p:cNvPr>
          <p:cNvSpPr>
            <a:spLocks noGrp="1"/>
          </p:cNvSpPr>
          <p:nvPr>
            <p:ph type="ftr" sz="quarter" idx="33"/>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05A1C65-B00C-4CA4-83B6-3DFA3DF96296}"/>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dirty="0"/>
              <a:t>Click to edit </a:t>
            </a:r>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dirty="0"/>
              <a:t>Click to edit </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dirty="0"/>
              <a:t>Click to edit </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edit </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edit </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FF46DFD4-BF8C-4939-874D-85B7DF956768}"/>
              </a:ext>
            </a:extLst>
          </p:cNvPr>
          <p:cNvSpPr>
            <a:spLocks noGrp="1"/>
          </p:cNvSpPr>
          <p:nvPr>
            <p:ph type="ftr" sz="quarter" idx="37"/>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373856F-38E9-4BBF-93D8-0F8AC2E0E6C7}"/>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dirty="0"/>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June 17, 2023</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2719754" y="2116182"/>
            <a:ext cx="9138872" cy="1514019"/>
          </a:xfrm>
        </p:spPr>
        <p:txBody>
          <a:bodyPr/>
          <a:lstStyle/>
          <a:p>
            <a:pPr algn="r"/>
            <a:r>
              <a:rPr lang="en-US" dirty="0"/>
              <a:t>“MASSIVE &amp; WIDESPREAD FRAUD”?</a:t>
            </a:r>
            <a:r>
              <a:rPr lang="en-US" sz="6000" baseline="30000" dirty="0"/>
              <a:t>*</a:t>
            </a:r>
            <a:r>
              <a:rPr lang="en-US" dirty="0"/>
              <a:t> </a:t>
            </a:r>
            <a:br>
              <a:rPr lang="en-US" dirty="0"/>
            </a:br>
            <a:r>
              <a:rPr lang="en-US" sz="4000" dirty="0"/>
              <a:t>A Compendium of Statistically Fallacies in Claims about the 2020 Presidential Election</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dirty="0">
                <a:latin typeface="+mj-lt"/>
              </a:rPr>
              <a:t>Bernard Grofman</a:t>
            </a:r>
          </a:p>
          <a:p>
            <a:r>
              <a:rPr lang="en-US" dirty="0"/>
              <a:t>University of California, Irvine</a:t>
            </a:r>
            <a:endParaRPr lang="en-US" dirty="0">
              <a:latin typeface="+mj-lt"/>
            </a:endParaRPr>
          </a:p>
          <a:p>
            <a:r>
              <a:rPr lang="en-US" dirty="0">
                <a:latin typeface="+mj-lt"/>
              </a:rPr>
              <a:t>Jonathan Cervas</a:t>
            </a:r>
            <a:r>
              <a:rPr lang="en-US" dirty="0"/>
              <a:t> </a:t>
            </a:r>
          </a:p>
          <a:p>
            <a:r>
              <a:rPr lang="en-US" dirty="0"/>
              <a:t>Carnegie Mellon University</a:t>
            </a:r>
          </a:p>
          <a:p>
            <a:r>
              <a:rPr lang="en-US" dirty="0"/>
              <a:t>June 19, 2023 </a:t>
            </a:r>
          </a:p>
          <a:p>
            <a:endParaRPr lang="en-US" dirty="0"/>
          </a:p>
        </p:txBody>
      </p:sp>
      <p:sp>
        <p:nvSpPr>
          <p:cNvPr id="5" name="TextBox 4">
            <a:extLst>
              <a:ext uri="{FF2B5EF4-FFF2-40B4-BE49-F238E27FC236}">
                <a16:creationId xmlns:a16="http://schemas.microsoft.com/office/drawing/2014/main" id="{50F936AB-F4BC-3500-49C9-E2F5FDE99FF0}"/>
              </a:ext>
            </a:extLst>
          </p:cNvPr>
          <p:cNvSpPr txBox="1"/>
          <p:nvPr/>
        </p:nvSpPr>
        <p:spPr>
          <a:xfrm>
            <a:off x="5982779" y="6581001"/>
            <a:ext cx="6260122" cy="276999"/>
          </a:xfrm>
          <a:prstGeom prst="rect">
            <a:avLst/>
          </a:prstGeom>
          <a:noFill/>
        </p:spPr>
        <p:txBody>
          <a:bodyPr wrap="square">
            <a:spAutoFit/>
          </a:bodyPr>
          <a:lstStyle/>
          <a:p>
            <a:pPr algn="r"/>
            <a:r>
              <a:rPr lang="en-US" sz="1200" baseline="30000" dirty="0">
                <a:solidFill>
                  <a:schemeClr val="tx1">
                    <a:lumMod val="50000"/>
                  </a:schemeClr>
                </a:solidFill>
              </a:rPr>
              <a:t>*  </a:t>
            </a:r>
            <a:r>
              <a:rPr lang="en-US" sz="1200" dirty="0">
                <a:solidFill>
                  <a:schemeClr val="tx1">
                    <a:lumMod val="50000"/>
                  </a:schemeClr>
                </a:solidFill>
              </a:rPr>
              <a:t>Title based on a Truth Social post by former President Donald Trump, December 3, 2022</a:t>
            </a: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D79EC3-CA3E-239E-DF4A-5E17813FD6B0}"/>
              </a:ext>
            </a:extLst>
          </p:cNvPr>
          <p:cNvSpPr>
            <a:spLocks noGrp="1"/>
          </p:cNvSpPr>
          <p:nvPr>
            <p:ph type="title"/>
          </p:nvPr>
        </p:nvSpPr>
        <p:spPr/>
        <p:txBody>
          <a:bodyPr>
            <a:normAutofit fontScale="90000"/>
          </a:bodyPr>
          <a:lstStyle/>
          <a:p>
            <a:r>
              <a:rPr lang="en-US" dirty="0"/>
              <a:t>Failing to weight units.</a:t>
            </a:r>
          </a:p>
        </p:txBody>
      </p:sp>
      <p:sp>
        <p:nvSpPr>
          <p:cNvPr id="8" name="Text Placeholder 7">
            <a:extLst>
              <a:ext uri="{FF2B5EF4-FFF2-40B4-BE49-F238E27FC236}">
                <a16:creationId xmlns:a16="http://schemas.microsoft.com/office/drawing/2014/main" id="{D020936A-D393-445B-309E-AC33E8634A64}"/>
              </a:ext>
            </a:extLst>
          </p:cNvPr>
          <p:cNvSpPr>
            <a:spLocks noGrp="1"/>
          </p:cNvSpPr>
          <p:nvPr>
            <p:ph type="body" idx="1"/>
          </p:nvPr>
        </p:nvSpPr>
        <p:spPr/>
        <p:txBody>
          <a:bodyPr>
            <a:normAutofit/>
          </a:bodyPr>
          <a:lstStyle/>
          <a:p>
            <a:r>
              <a:rPr lang="en-US" dirty="0"/>
              <a:t>Definition</a:t>
            </a:r>
          </a:p>
        </p:txBody>
      </p:sp>
      <p:sp>
        <p:nvSpPr>
          <p:cNvPr id="10" name="Text Placeholder 9">
            <a:extLst>
              <a:ext uri="{FF2B5EF4-FFF2-40B4-BE49-F238E27FC236}">
                <a16:creationId xmlns:a16="http://schemas.microsoft.com/office/drawing/2014/main" id="{07CABC38-D145-1B70-4064-36C2467AB443}"/>
              </a:ext>
            </a:extLst>
          </p:cNvPr>
          <p:cNvSpPr>
            <a:spLocks noGrp="1"/>
          </p:cNvSpPr>
          <p:nvPr>
            <p:ph type="body" idx="10"/>
          </p:nvPr>
        </p:nvSpPr>
        <p:spPr/>
        <p:txBody>
          <a:bodyPr/>
          <a:lstStyle/>
          <a:p>
            <a:r>
              <a:rPr lang="en-US" dirty="0"/>
              <a:t>Example</a:t>
            </a:r>
          </a:p>
        </p:txBody>
      </p:sp>
      <p:sp>
        <p:nvSpPr>
          <p:cNvPr id="9" name="Content Placeholder 8">
            <a:extLst>
              <a:ext uri="{FF2B5EF4-FFF2-40B4-BE49-F238E27FC236}">
                <a16:creationId xmlns:a16="http://schemas.microsoft.com/office/drawing/2014/main" id="{D46DC5E2-1DAE-C5F8-6F89-4AE3D08A57FE}"/>
              </a:ext>
            </a:extLst>
          </p:cNvPr>
          <p:cNvSpPr>
            <a:spLocks noGrp="1"/>
          </p:cNvSpPr>
          <p:nvPr>
            <p:ph sz="half" idx="2"/>
          </p:nvPr>
        </p:nvSpPr>
        <p:spPr/>
        <p:txBody>
          <a:bodyPr>
            <a:normAutofit/>
          </a:bodyPr>
          <a:lstStyle/>
          <a:p>
            <a:r>
              <a:rPr lang="en-US" dirty="0"/>
              <a:t>Failing to recognize that large changes in one direction in small population subsets or small population demographic subgroups can be compensated for by small changes in the other direction in large population subsets or demographic units</a:t>
            </a:r>
          </a:p>
        </p:txBody>
      </p:sp>
      <p:sp>
        <p:nvSpPr>
          <p:cNvPr id="11" name="Content Placeholder 10">
            <a:extLst>
              <a:ext uri="{FF2B5EF4-FFF2-40B4-BE49-F238E27FC236}">
                <a16:creationId xmlns:a16="http://schemas.microsoft.com/office/drawing/2014/main" id="{5D49E46E-47F7-24E1-5031-BB26A5F4216A}"/>
              </a:ext>
            </a:extLst>
          </p:cNvPr>
          <p:cNvSpPr>
            <a:spLocks noGrp="1"/>
          </p:cNvSpPr>
          <p:nvPr>
            <p:ph sz="half" idx="13"/>
          </p:nvPr>
        </p:nvSpPr>
        <p:spPr/>
        <p:txBody>
          <a:bodyPr>
            <a:normAutofit/>
          </a:bodyPr>
          <a:lstStyle/>
          <a:p>
            <a:r>
              <a:rPr lang="en-US" dirty="0"/>
              <a:t>It was observed that Trump won more counties in 2020 than he did in 2016, with the implication being that he must have done better in 2020 than in 2016 (Swenson, 2021).</a:t>
            </a:r>
          </a:p>
          <a:p>
            <a:r>
              <a:rPr lang="en-US" b="1" dirty="0"/>
              <a:t>But this ignores the number of people in each county</a:t>
            </a:r>
          </a:p>
        </p:txBody>
      </p:sp>
    </p:spTree>
    <p:extLst>
      <p:ext uri="{BB962C8B-B14F-4D97-AF65-F5344CB8AC3E}">
        <p14:creationId xmlns:p14="http://schemas.microsoft.com/office/powerpoint/2010/main" val="79114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5386B7-A596-6703-B309-83A0DB3E5EDA}"/>
              </a:ext>
            </a:extLst>
          </p:cNvPr>
          <p:cNvSpPr>
            <a:spLocks noGrp="1"/>
          </p:cNvSpPr>
          <p:nvPr>
            <p:ph type="title"/>
          </p:nvPr>
        </p:nvSpPr>
        <p:spPr/>
        <p:txBody>
          <a:bodyPr>
            <a:normAutofit fontScale="90000"/>
          </a:bodyPr>
          <a:lstStyle/>
          <a:p>
            <a:r>
              <a:rPr lang="en-US" dirty="0"/>
              <a:t>Voters in Each county</a:t>
            </a:r>
          </a:p>
        </p:txBody>
      </p:sp>
      <p:sp>
        <p:nvSpPr>
          <p:cNvPr id="7" name="Footer Placeholder 6">
            <a:extLst>
              <a:ext uri="{FF2B5EF4-FFF2-40B4-BE49-F238E27FC236}">
                <a16:creationId xmlns:a16="http://schemas.microsoft.com/office/drawing/2014/main" id="{C7880335-FEC5-0612-64E6-0CE3D764BA40}"/>
              </a:ext>
            </a:extLst>
          </p:cNvPr>
          <p:cNvSpPr>
            <a:spLocks noGrp="1"/>
          </p:cNvSpPr>
          <p:nvPr>
            <p:ph type="ftr" sz="quarter" idx="12"/>
          </p:nvPr>
        </p:nvSpPr>
        <p:spPr/>
        <p:txBody>
          <a:bodyPr/>
          <a:lstStyle/>
          <a:p>
            <a:r>
              <a:rPr lang="en-US" dirty="0"/>
              <a:t>MASSIVE &amp; WIDESPREAD FRAUD?</a:t>
            </a:r>
          </a:p>
        </p:txBody>
      </p:sp>
      <p:sp>
        <p:nvSpPr>
          <p:cNvPr id="8" name="Slide Number Placeholder 7">
            <a:extLst>
              <a:ext uri="{FF2B5EF4-FFF2-40B4-BE49-F238E27FC236}">
                <a16:creationId xmlns:a16="http://schemas.microsoft.com/office/drawing/2014/main" id="{9B71B4B0-186C-33A2-2CC7-026A7C0F8139}"/>
              </a:ext>
            </a:extLst>
          </p:cNvPr>
          <p:cNvSpPr>
            <a:spLocks noGrp="1"/>
          </p:cNvSpPr>
          <p:nvPr>
            <p:ph type="sldNum" sz="quarter" idx="13"/>
          </p:nvPr>
        </p:nvSpPr>
        <p:spPr/>
        <p:txBody>
          <a:bodyPr/>
          <a:lstStyle/>
          <a:p>
            <a:fld id="{294A09A9-5501-47C1-A89A-A340965A2BE2}" type="slidenum">
              <a:rPr lang="en-US" smtClean="0"/>
              <a:pPr/>
              <a:t>11</a:t>
            </a:fld>
            <a:endParaRPr lang="en-US" dirty="0">
              <a:latin typeface="+mn-lt"/>
            </a:endParaRPr>
          </a:p>
        </p:txBody>
      </p:sp>
      <p:pic>
        <p:nvPicPr>
          <p:cNvPr id="11" name="Graphic 3">
            <a:extLst>
              <a:ext uri="{FF2B5EF4-FFF2-40B4-BE49-F238E27FC236}">
                <a16:creationId xmlns:a16="http://schemas.microsoft.com/office/drawing/2014/main" id="{C955A2C0-E9D3-928E-BFC6-846F3BE45998}"/>
              </a:ext>
            </a:extLst>
          </p:cNvPr>
          <p:cNvPicPr>
            <a:picLocks noGrp="1" noChangeAspect="1"/>
          </p:cNvPicPr>
          <p:nvPr>
            <p:ph type="chart"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7250" y="1688123"/>
            <a:ext cx="9807005" cy="3677627"/>
          </a:xfrm>
          <a:prstGeom prst="rect">
            <a:avLst/>
          </a:prstGeom>
        </p:spPr>
      </p:pic>
      <p:sp>
        <p:nvSpPr>
          <p:cNvPr id="17" name="TextBox 16">
            <a:extLst>
              <a:ext uri="{FF2B5EF4-FFF2-40B4-BE49-F238E27FC236}">
                <a16:creationId xmlns:a16="http://schemas.microsoft.com/office/drawing/2014/main" id="{44FD7BBF-9ABB-F194-C033-6F1BF584E6B3}"/>
              </a:ext>
            </a:extLst>
          </p:cNvPr>
          <p:cNvSpPr txBox="1"/>
          <p:nvPr/>
        </p:nvSpPr>
        <p:spPr>
          <a:xfrm>
            <a:off x="4738750" y="5325765"/>
            <a:ext cx="6096000" cy="1046440"/>
          </a:xfrm>
          <a:prstGeom prst="rect">
            <a:avLst/>
          </a:prstGeom>
          <a:noFill/>
        </p:spPr>
        <p:txBody>
          <a:bodyPr wrap="square">
            <a:spAutoFit/>
          </a:bodyPr>
          <a:lstStyle/>
          <a:p>
            <a:pPr algn="r"/>
            <a:r>
              <a:rPr lang="en-US" sz="1100" dirty="0">
                <a:solidFill>
                  <a:schemeClr val="bg1"/>
                </a:solidFill>
              </a:rPr>
              <a:t>Note: One bar per county. Most counties have very few voters (long tail on the left of the plot). Among small and modestly populated counties, Trump won a majority in most; among those with the largest populations, Biden won a majority. Even in the largest counties, there are plenty of Trump voters, and in the smallest counties, there are some Biden voters.</a:t>
            </a:r>
          </a:p>
          <a:p>
            <a:pPr algn="r"/>
            <a:endParaRPr lang="en-US" dirty="0"/>
          </a:p>
        </p:txBody>
      </p:sp>
    </p:spTree>
    <p:extLst>
      <p:ext uri="{BB962C8B-B14F-4D97-AF65-F5344CB8AC3E}">
        <p14:creationId xmlns:p14="http://schemas.microsoft.com/office/powerpoint/2010/main" val="2717488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FB7794-27AF-83EB-1E02-4962E0FEDB40}"/>
              </a:ext>
            </a:extLst>
          </p:cNvPr>
          <p:cNvSpPr>
            <a:spLocks noGrp="1"/>
          </p:cNvSpPr>
          <p:nvPr>
            <p:ph type="title"/>
          </p:nvPr>
        </p:nvSpPr>
        <p:spPr/>
        <p:txBody>
          <a:bodyPr>
            <a:normAutofit fontScale="90000"/>
          </a:bodyPr>
          <a:lstStyle/>
          <a:p>
            <a:r>
              <a:rPr lang="en-US" dirty="0"/>
              <a:t>Geographic ‘weighting’</a:t>
            </a:r>
          </a:p>
        </p:txBody>
      </p:sp>
      <p:sp>
        <p:nvSpPr>
          <p:cNvPr id="7" name="Text Placeholder 6">
            <a:extLst>
              <a:ext uri="{FF2B5EF4-FFF2-40B4-BE49-F238E27FC236}">
                <a16:creationId xmlns:a16="http://schemas.microsoft.com/office/drawing/2014/main" id="{8DFB68C0-AFD0-6D9B-3647-A7C190F32D51}"/>
              </a:ext>
            </a:extLst>
          </p:cNvPr>
          <p:cNvSpPr>
            <a:spLocks noGrp="1"/>
          </p:cNvSpPr>
          <p:nvPr>
            <p:ph type="body" idx="1"/>
          </p:nvPr>
        </p:nvSpPr>
        <p:spPr/>
        <p:txBody>
          <a:bodyPr/>
          <a:lstStyle/>
          <a:p>
            <a:r>
              <a:rPr lang="en-US" dirty="0"/>
              <a:t>2020 Choropleth, by county</a:t>
            </a:r>
          </a:p>
        </p:txBody>
      </p:sp>
      <p:sp>
        <p:nvSpPr>
          <p:cNvPr id="8" name="Text Placeholder 7">
            <a:extLst>
              <a:ext uri="{FF2B5EF4-FFF2-40B4-BE49-F238E27FC236}">
                <a16:creationId xmlns:a16="http://schemas.microsoft.com/office/drawing/2014/main" id="{67BB0A81-55A8-45A0-9D4A-72653A9A26AB}"/>
              </a:ext>
            </a:extLst>
          </p:cNvPr>
          <p:cNvSpPr>
            <a:spLocks noGrp="1"/>
          </p:cNvSpPr>
          <p:nvPr>
            <p:ph type="body" idx="10"/>
          </p:nvPr>
        </p:nvSpPr>
        <p:spPr/>
        <p:txBody>
          <a:bodyPr/>
          <a:lstStyle/>
          <a:p>
            <a:r>
              <a:rPr lang="en-US" dirty="0"/>
              <a:t>2020 Bubble, by county</a:t>
            </a:r>
          </a:p>
        </p:txBody>
      </p:sp>
      <p:pic>
        <p:nvPicPr>
          <p:cNvPr id="6" name="Graphic 6">
            <a:extLst>
              <a:ext uri="{FF2B5EF4-FFF2-40B4-BE49-F238E27FC236}">
                <a16:creationId xmlns:a16="http://schemas.microsoft.com/office/drawing/2014/main" id="{D23A1ACD-C8C5-5390-4C64-DC78D2418FA7}"/>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5185" y="2641845"/>
            <a:ext cx="4572000" cy="3657600"/>
          </a:xfrm>
          <a:prstGeom prst="rect">
            <a:avLst/>
          </a:prstGeom>
        </p:spPr>
      </p:pic>
      <p:sp>
        <p:nvSpPr>
          <p:cNvPr id="4" name="Footer Placeholder 3">
            <a:extLst>
              <a:ext uri="{FF2B5EF4-FFF2-40B4-BE49-F238E27FC236}">
                <a16:creationId xmlns:a16="http://schemas.microsoft.com/office/drawing/2014/main" id="{EB492129-F01F-3350-5E29-FDAA6A8450D8}"/>
              </a:ext>
            </a:extLst>
          </p:cNvPr>
          <p:cNvSpPr>
            <a:spLocks noGrp="1"/>
          </p:cNvSpPr>
          <p:nvPr>
            <p:ph type="ftr" sz="quarter" idx="15"/>
          </p:nvPr>
        </p:nvSpPr>
        <p:spPr/>
        <p:txBody>
          <a:bodyPr/>
          <a:lstStyle/>
          <a:p>
            <a:r>
              <a:rPr lang="en-US" dirty="0"/>
              <a:t>MASSIVE &amp; WIDESPREAD FRAUD?</a:t>
            </a:r>
          </a:p>
        </p:txBody>
      </p:sp>
      <p:sp>
        <p:nvSpPr>
          <p:cNvPr id="5" name="Slide Number Placeholder 4">
            <a:extLst>
              <a:ext uri="{FF2B5EF4-FFF2-40B4-BE49-F238E27FC236}">
                <a16:creationId xmlns:a16="http://schemas.microsoft.com/office/drawing/2014/main" id="{3358FD04-277A-626C-4B75-5A273DEF080A}"/>
              </a:ext>
            </a:extLst>
          </p:cNvPr>
          <p:cNvSpPr>
            <a:spLocks noGrp="1"/>
          </p:cNvSpPr>
          <p:nvPr>
            <p:ph type="sldNum" sz="quarter" idx="16"/>
          </p:nvPr>
        </p:nvSpPr>
        <p:spPr/>
        <p:txBody>
          <a:bodyPr/>
          <a:lstStyle/>
          <a:p>
            <a:fld id="{294A09A9-5501-47C1-A89A-A340965A2BE2}" type="slidenum">
              <a:rPr lang="en-US" smtClean="0"/>
              <a:pPr/>
              <a:t>12</a:t>
            </a:fld>
            <a:endParaRPr lang="en-US" dirty="0">
              <a:latin typeface="+mn-lt"/>
            </a:endParaRPr>
          </a:p>
        </p:txBody>
      </p:sp>
      <p:pic>
        <p:nvPicPr>
          <p:cNvPr id="10" name="Content Placeholder 9">
            <a:extLst>
              <a:ext uri="{FF2B5EF4-FFF2-40B4-BE49-F238E27FC236}">
                <a16:creationId xmlns:a16="http://schemas.microsoft.com/office/drawing/2014/main" id="{10696530-F8C2-0050-4908-BFA9A72CA75B}"/>
              </a:ext>
            </a:extLst>
          </p:cNvPr>
          <p:cNvPicPr>
            <a:picLocks noGrp="1" noChangeAspect="1"/>
          </p:cNvPicPr>
          <p:nvPr>
            <p:ph sz="half"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2700" y="2641845"/>
            <a:ext cx="4572000" cy="3657600"/>
          </a:xfrm>
          <a:prstGeom prst="rect">
            <a:avLst/>
          </a:prstGeom>
        </p:spPr>
      </p:pic>
    </p:spTree>
    <p:extLst>
      <p:ext uri="{BB962C8B-B14F-4D97-AF65-F5344CB8AC3E}">
        <p14:creationId xmlns:p14="http://schemas.microsoft.com/office/powerpoint/2010/main" val="3954794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64F60E-27E1-B025-FF84-49422895A838}"/>
              </a:ext>
            </a:extLst>
          </p:cNvPr>
          <p:cNvSpPr>
            <a:spLocks noGrp="1"/>
          </p:cNvSpPr>
          <p:nvPr>
            <p:ph type="title"/>
          </p:nvPr>
        </p:nvSpPr>
        <p:spPr/>
        <p:txBody>
          <a:bodyPr/>
          <a:lstStyle/>
          <a:p>
            <a:r>
              <a:rPr lang="en-US" dirty="0"/>
              <a:t>Exit Polls</a:t>
            </a:r>
          </a:p>
        </p:txBody>
      </p:sp>
      <p:graphicFrame>
        <p:nvGraphicFramePr>
          <p:cNvPr id="13" name="Table Placeholder 12">
            <a:extLst>
              <a:ext uri="{FF2B5EF4-FFF2-40B4-BE49-F238E27FC236}">
                <a16:creationId xmlns:a16="http://schemas.microsoft.com/office/drawing/2014/main" id="{D278985E-25B9-C6C1-B32E-5D6778891BAA}"/>
              </a:ext>
            </a:extLst>
          </p:cNvPr>
          <p:cNvGraphicFramePr>
            <a:graphicFrameLocks noGrp="1"/>
          </p:cNvGraphicFramePr>
          <p:nvPr>
            <p:ph type="tbl" sz="quarter" idx="10"/>
            <p:extLst>
              <p:ext uri="{D42A27DB-BD31-4B8C-83A1-F6EECF244321}">
                <p14:modId xmlns:p14="http://schemas.microsoft.com/office/powerpoint/2010/main" val="610120463"/>
              </p:ext>
            </p:extLst>
          </p:nvPr>
        </p:nvGraphicFramePr>
        <p:xfrm>
          <a:off x="730758" y="3319351"/>
          <a:ext cx="5247005" cy="1605472"/>
        </p:xfrm>
        <a:graphic>
          <a:graphicData uri="http://schemas.openxmlformats.org/drawingml/2006/table">
            <a:tbl>
              <a:tblPr firstRow="1" firstCol="1" bandRow="1">
                <a:tableStyleId>{5C22544A-7EE6-4342-B048-85BDC9FD1C3A}</a:tableStyleId>
              </a:tblPr>
              <a:tblGrid>
                <a:gridCol w="806450">
                  <a:extLst>
                    <a:ext uri="{9D8B030D-6E8A-4147-A177-3AD203B41FA5}">
                      <a16:colId xmlns:a16="http://schemas.microsoft.com/office/drawing/2014/main" val="2870165313"/>
                    </a:ext>
                  </a:extLst>
                </a:gridCol>
                <a:gridCol w="695325">
                  <a:extLst>
                    <a:ext uri="{9D8B030D-6E8A-4147-A177-3AD203B41FA5}">
                      <a16:colId xmlns:a16="http://schemas.microsoft.com/office/drawing/2014/main" val="1815636487"/>
                    </a:ext>
                  </a:extLst>
                </a:gridCol>
                <a:gridCol w="751840">
                  <a:extLst>
                    <a:ext uri="{9D8B030D-6E8A-4147-A177-3AD203B41FA5}">
                      <a16:colId xmlns:a16="http://schemas.microsoft.com/office/drawing/2014/main" val="1957509138"/>
                    </a:ext>
                  </a:extLst>
                </a:gridCol>
                <a:gridCol w="751840">
                  <a:extLst>
                    <a:ext uri="{9D8B030D-6E8A-4147-A177-3AD203B41FA5}">
                      <a16:colId xmlns:a16="http://schemas.microsoft.com/office/drawing/2014/main" val="2646875714"/>
                    </a:ext>
                  </a:extLst>
                </a:gridCol>
                <a:gridCol w="751840">
                  <a:extLst>
                    <a:ext uri="{9D8B030D-6E8A-4147-A177-3AD203B41FA5}">
                      <a16:colId xmlns:a16="http://schemas.microsoft.com/office/drawing/2014/main" val="4184674232"/>
                    </a:ext>
                  </a:extLst>
                </a:gridCol>
                <a:gridCol w="1489710">
                  <a:extLst>
                    <a:ext uri="{9D8B030D-6E8A-4147-A177-3AD203B41FA5}">
                      <a16:colId xmlns:a16="http://schemas.microsoft.com/office/drawing/2014/main" val="3268109783"/>
                    </a:ext>
                  </a:extLst>
                </a:gridCol>
              </a:tblGrid>
              <a:tr h="203200">
                <a:tc>
                  <a:txBody>
                    <a:bodyPr/>
                    <a:lstStyle/>
                    <a:p>
                      <a:pPr marL="0" marR="0">
                        <a:lnSpc>
                          <a:spcPct val="200000"/>
                        </a:lnSpc>
                        <a:spcBef>
                          <a:spcPts val="1200"/>
                        </a:spcBef>
                        <a:spcAft>
                          <a:spcPts val="0"/>
                        </a:spcAft>
                      </a:pPr>
                      <a:r>
                        <a:rPr lang="en-US" sz="1200">
                          <a:effectLst/>
                        </a:rPr>
                        <a:t>2016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White</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Black</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Latino</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Asian</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Other racial/ethnic groups</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22767709"/>
                  </a:ext>
                </a:extLst>
              </a:tr>
              <a:tr h="203200">
                <a:tc>
                  <a:txBody>
                    <a:bodyPr/>
                    <a:lstStyle/>
                    <a:p>
                      <a:endParaRPr lang="en-US" sz="1000">
                        <a:effectLst/>
                        <a:latin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70%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11%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07376438"/>
                  </a:ext>
                </a:extLst>
              </a:tr>
              <a:tr h="203200">
                <a:tc>
                  <a:txBody>
                    <a:bodyPr/>
                    <a:lstStyle/>
                    <a:p>
                      <a:pPr marL="0" marR="0">
                        <a:lnSpc>
                          <a:spcPct val="200000"/>
                        </a:lnSpc>
                        <a:spcBef>
                          <a:spcPts val="1200"/>
                        </a:spcBef>
                        <a:spcAft>
                          <a:spcPts val="0"/>
                        </a:spcAft>
                      </a:pPr>
                      <a:r>
                        <a:rPr lang="en-US" sz="1200">
                          <a:effectLst/>
                        </a:rPr>
                        <a:t>Clinton</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89%</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535872531"/>
                  </a:ext>
                </a:extLst>
              </a:tr>
              <a:tr h="203200">
                <a:tc>
                  <a:txBody>
                    <a:bodyPr/>
                    <a:lstStyle/>
                    <a:p>
                      <a:pPr marL="0" marR="0">
                        <a:lnSpc>
                          <a:spcPct val="200000"/>
                        </a:lnSpc>
                        <a:spcBef>
                          <a:spcPts val="1200"/>
                        </a:spcBef>
                        <a:spcAft>
                          <a:spcPts val="0"/>
                        </a:spcAft>
                      </a:pPr>
                      <a:r>
                        <a:rPr lang="en-US" sz="1200">
                          <a:effectLst/>
                        </a:rPr>
                        <a:t>Trump</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28%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27%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dirty="0">
                          <a:effectLst/>
                        </a:rPr>
                        <a:t>36%</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114729696"/>
                  </a:ext>
                </a:extLst>
              </a:tr>
            </a:tbl>
          </a:graphicData>
        </a:graphic>
      </p:graphicFrame>
      <p:sp>
        <p:nvSpPr>
          <p:cNvPr id="7" name="Footer Placeholder 6">
            <a:extLst>
              <a:ext uri="{FF2B5EF4-FFF2-40B4-BE49-F238E27FC236}">
                <a16:creationId xmlns:a16="http://schemas.microsoft.com/office/drawing/2014/main" id="{EC04B031-BD4E-F3D3-1633-2EC4D799C909}"/>
              </a:ext>
            </a:extLst>
          </p:cNvPr>
          <p:cNvSpPr>
            <a:spLocks noGrp="1"/>
          </p:cNvSpPr>
          <p:nvPr>
            <p:ph type="ftr" sz="quarter" idx="12"/>
          </p:nvPr>
        </p:nvSpPr>
        <p:spPr/>
        <p:txBody>
          <a:bodyPr/>
          <a:lstStyle/>
          <a:p>
            <a:r>
              <a:rPr lang="en-US" dirty="0"/>
              <a:t>MASSIVE &amp; WIDESPREAD FRAUD?</a:t>
            </a:r>
          </a:p>
        </p:txBody>
      </p:sp>
      <p:sp>
        <p:nvSpPr>
          <p:cNvPr id="8" name="Slide Number Placeholder 7">
            <a:extLst>
              <a:ext uri="{FF2B5EF4-FFF2-40B4-BE49-F238E27FC236}">
                <a16:creationId xmlns:a16="http://schemas.microsoft.com/office/drawing/2014/main" id="{053E3839-112E-494D-CE18-A640065F3495}"/>
              </a:ext>
            </a:extLst>
          </p:cNvPr>
          <p:cNvSpPr>
            <a:spLocks noGrp="1"/>
          </p:cNvSpPr>
          <p:nvPr>
            <p:ph type="sldNum" sz="quarter" idx="13"/>
          </p:nvPr>
        </p:nvSpPr>
        <p:spPr/>
        <p:txBody>
          <a:bodyPr/>
          <a:lstStyle/>
          <a:p>
            <a:fld id="{294A09A9-5501-47C1-A89A-A340965A2BE2}" type="slidenum">
              <a:rPr lang="en-US" smtClean="0"/>
              <a:pPr/>
              <a:t>13</a:t>
            </a:fld>
            <a:endParaRPr lang="en-US" dirty="0">
              <a:latin typeface="+mn-lt"/>
            </a:endParaRPr>
          </a:p>
        </p:txBody>
      </p:sp>
      <p:graphicFrame>
        <p:nvGraphicFramePr>
          <p:cNvPr id="15" name="Table 14">
            <a:extLst>
              <a:ext uri="{FF2B5EF4-FFF2-40B4-BE49-F238E27FC236}">
                <a16:creationId xmlns:a16="http://schemas.microsoft.com/office/drawing/2014/main" id="{9FF76F6D-24B9-43A8-E0F9-26EC4CB8EC18}"/>
              </a:ext>
            </a:extLst>
          </p:cNvPr>
          <p:cNvGraphicFramePr>
            <a:graphicFrameLocks noGrp="1"/>
          </p:cNvGraphicFramePr>
          <p:nvPr>
            <p:extLst>
              <p:ext uri="{D42A27DB-BD31-4B8C-83A1-F6EECF244321}">
                <p14:modId xmlns:p14="http://schemas.microsoft.com/office/powerpoint/2010/main" val="3184002410"/>
              </p:ext>
            </p:extLst>
          </p:nvPr>
        </p:nvGraphicFramePr>
        <p:xfrm>
          <a:off x="6096000" y="3319351"/>
          <a:ext cx="5247005" cy="1605472"/>
        </p:xfrm>
        <a:graphic>
          <a:graphicData uri="http://schemas.openxmlformats.org/drawingml/2006/table">
            <a:tbl>
              <a:tblPr firstRow="1" firstCol="1" bandRow="1">
                <a:tableStyleId>{5C22544A-7EE6-4342-B048-85BDC9FD1C3A}</a:tableStyleId>
              </a:tblPr>
              <a:tblGrid>
                <a:gridCol w="806450">
                  <a:extLst>
                    <a:ext uri="{9D8B030D-6E8A-4147-A177-3AD203B41FA5}">
                      <a16:colId xmlns:a16="http://schemas.microsoft.com/office/drawing/2014/main" val="3768050950"/>
                    </a:ext>
                  </a:extLst>
                </a:gridCol>
                <a:gridCol w="695325">
                  <a:extLst>
                    <a:ext uri="{9D8B030D-6E8A-4147-A177-3AD203B41FA5}">
                      <a16:colId xmlns:a16="http://schemas.microsoft.com/office/drawing/2014/main" val="2691965776"/>
                    </a:ext>
                  </a:extLst>
                </a:gridCol>
                <a:gridCol w="751840">
                  <a:extLst>
                    <a:ext uri="{9D8B030D-6E8A-4147-A177-3AD203B41FA5}">
                      <a16:colId xmlns:a16="http://schemas.microsoft.com/office/drawing/2014/main" val="2608035910"/>
                    </a:ext>
                  </a:extLst>
                </a:gridCol>
                <a:gridCol w="751840">
                  <a:extLst>
                    <a:ext uri="{9D8B030D-6E8A-4147-A177-3AD203B41FA5}">
                      <a16:colId xmlns:a16="http://schemas.microsoft.com/office/drawing/2014/main" val="665663120"/>
                    </a:ext>
                  </a:extLst>
                </a:gridCol>
                <a:gridCol w="751840">
                  <a:extLst>
                    <a:ext uri="{9D8B030D-6E8A-4147-A177-3AD203B41FA5}">
                      <a16:colId xmlns:a16="http://schemas.microsoft.com/office/drawing/2014/main" val="2300560243"/>
                    </a:ext>
                  </a:extLst>
                </a:gridCol>
                <a:gridCol w="1489710">
                  <a:extLst>
                    <a:ext uri="{9D8B030D-6E8A-4147-A177-3AD203B41FA5}">
                      <a16:colId xmlns:a16="http://schemas.microsoft.com/office/drawing/2014/main" val="58759460"/>
                    </a:ext>
                  </a:extLst>
                </a:gridCol>
              </a:tblGrid>
              <a:tr h="203200">
                <a:tc>
                  <a:txBody>
                    <a:bodyPr/>
                    <a:lstStyle/>
                    <a:p>
                      <a:pPr marL="0" marR="0">
                        <a:lnSpc>
                          <a:spcPct val="200000"/>
                        </a:lnSpc>
                        <a:spcBef>
                          <a:spcPts val="1200"/>
                        </a:spcBef>
                        <a:spcAft>
                          <a:spcPts val="0"/>
                        </a:spcAft>
                      </a:pPr>
                      <a:r>
                        <a:rPr lang="en-US" sz="1200">
                          <a:effectLst/>
                        </a:rPr>
                        <a:t>2020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White</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Black</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Latino</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Asian</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Other racial/ethnic groups</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840703629"/>
                  </a:ext>
                </a:extLst>
              </a:tr>
              <a:tr h="203200">
                <a:tc>
                  <a:txBody>
                    <a:bodyPr/>
                    <a:lstStyle/>
                    <a:p>
                      <a:endParaRPr lang="en-US" sz="1000">
                        <a:effectLst/>
                        <a:latin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13%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13%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835151281"/>
                  </a:ext>
                </a:extLst>
              </a:tr>
              <a:tr h="203200">
                <a:tc>
                  <a:txBody>
                    <a:bodyPr/>
                    <a:lstStyle/>
                    <a:p>
                      <a:pPr marL="0" marR="0">
                        <a:lnSpc>
                          <a:spcPct val="200000"/>
                        </a:lnSpc>
                        <a:spcBef>
                          <a:spcPts val="1200"/>
                        </a:spcBef>
                        <a:spcAft>
                          <a:spcPts val="0"/>
                        </a:spcAft>
                      </a:pPr>
                      <a:r>
                        <a:rPr lang="en-US" sz="1200">
                          <a:effectLst/>
                        </a:rPr>
                        <a:t>Biden</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41%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87%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14882919"/>
                  </a:ext>
                </a:extLst>
              </a:tr>
              <a:tr h="203200">
                <a:tc>
                  <a:txBody>
                    <a:bodyPr/>
                    <a:lstStyle/>
                    <a:p>
                      <a:pPr marL="0" marR="0">
                        <a:lnSpc>
                          <a:spcPct val="200000"/>
                        </a:lnSpc>
                        <a:spcBef>
                          <a:spcPts val="1200"/>
                        </a:spcBef>
                        <a:spcAft>
                          <a:spcPts val="0"/>
                        </a:spcAft>
                      </a:pPr>
                      <a:r>
                        <a:rPr lang="en-US" sz="1200">
                          <a:effectLst/>
                        </a:rPr>
                        <a:t>Trump</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dirty="0">
                          <a:effectLst/>
                        </a:rPr>
                        <a:t>41%</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336108342"/>
                  </a:ext>
                </a:extLst>
              </a:tr>
            </a:tbl>
          </a:graphicData>
        </a:graphic>
      </p:graphicFrame>
      <p:sp>
        <p:nvSpPr>
          <p:cNvPr id="17" name="TextBox 16">
            <a:extLst>
              <a:ext uri="{FF2B5EF4-FFF2-40B4-BE49-F238E27FC236}">
                <a16:creationId xmlns:a16="http://schemas.microsoft.com/office/drawing/2014/main" id="{CCBDE8AC-D64C-355C-15F4-97FD25DFDB6A}"/>
              </a:ext>
            </a:extLst>
          </p:cNvPr>
          <p:cNvSpPr txBox="1"/>
          <p:nvPr/>
        </p:nvSpPr>
        <p:spPr>
          <a:xfrm>
            <a:off x="971549" y="1489926"/>
            <a:ext cx="9755066" cy="1754326"/>
          </a:xfrm>
          <a:prstGeom prst="rect">
            <a:avLst/>
          </a:prstGeom>
          <a:noFill/>
        </p:spPr>
        <p:txBody>
          <a:bodyPr wrap="square">
            <a:spAutoFit/>
          </a:bodyPr>
          <a:lstStyle/>
          <a:p>
            <a:r>
              <a:rPr lang="en-US" sz="1800" dirty="0">
                <a:solidFill>
                  <a:schemeClr val="bg1"/>
                </a:solidFill>
                <a:effectLst/>
                <a:ea typeface="Times New Roman" panose="02020603050405020304" pitchFamily="18" charset="0"/>
              </a:rPr>
              <a:t>One crucial factor that contributed to Biden's victory over Trump was the composition of the electorate. In 2020, both the raw number (+11.5 million) and proportion (+3 percentage points) of minority voters increased compared to 2016. Trump's support increased among </a:t>
            </a:r>
            <a:r>
              <a:rPr lang="en-US" sz="1800" u="sng" dirty="0">
                <a:solidFill>
                  <a:schemeClr val="bg1"/>
                </a:solidFill>
                <a:effectLst/>
                <a:ea typeface="Times New Roman" panose="02020603050405020304" pitchFamily="18" charset="0"/>
              </a:rPr>
              <a:t>all</a:t>
            </a:r>
            <a:r>
              <a:rPr lang="en-US" sz="1800" dirty="0">
                <a:solidFill>
                  <a:schemeClr val="bg1"/>
                </a:solidFill>
                <a:effectLst/>
                <a:ea typeface="Times New Roman" panose="02020603050405020304" pitchFamily="18" charset="0"/>
              </a:rPr>
              <a:t> demographic subgroups in 2020, including Whites. </a:t>
            </a:r>
          </a:p>
          <a:p>
            <a:r>
              <a:rPr lang="en-US" sz="1800" b="1" dirty="0">
                <a:solidFill>
                  <a:schemeClr val="bg1"/>
                </a:solidFill>
                <a:effectLst/>
                <a:ea typeface="Times New Roman" panose="02020603050405020304" pitchFamily="18" charset="0"/>
              </a:rPr>
              <a:t>At first glance, these facts might suggest that Biden performed worse than Clinton in terms of the popular vote share in 2016</a:t>
            </a:r>
            <a:r>
              <a:rPr lang="en-US" sz="1800" dirty="0">
                <a:solidFill>
                  <a:schemeClr val="bg1"/>
                </a:solidFill>
                <a:effectLst/>
                <a:ea typeface="Times New Roman" panose="02020603050405020304" pitchFamily="18" charset="0"/>
              </a:rPr>
              <a:t>. </a:t>
            </a:r>
          </a:p>
        </p:txBody>
      </p:sp>
      <p:sp>
        <p:nvSpPr>
          <p:cNvPr id="21" name="TextBox 20">
            <a:extLst>
              <a:ext uri="{FF2B5EF4-FFF2-40B4-BE49-F238E27FC236}">
                <a16:creationId xmlns:a16="http://schemas.microsoft.com/office/drawing/2014/main" id="{C2389CB4-80D7-8FB8-AD79-4AE611A51B1C}"/>
              </a:ext>
            </a:extLst>
          </p:cNvPr>
          <p:cNvSpPr txBox="1"/>
          <p:nvPr/>
        </p:nvSpPr>
        <p:spPr>
          <a:xfrm>
            <a:off x="2450123" y="5033292"/>
            <a:ext cx="8892882" cy="923330"/>
          </a:xfrm>
          <a:prstGeom prst="rect">
            <a:avLst/>
          </a:prstGeom>
          <a:noFill/>
        </p:spPr>
        <p:txBody>
          <a:bodyPr wrap="square">
            <a:spAutoFit/>
          </a:bodyPr>
          <a:lstStyle/>
          <a:p>
            <a:r>
              <a:rPr lang="en-US" sz="1800" dirty="0">
                <a:solidFill>
                  <a:schemeClr val="bg1"/>
                </a:solidFill>
                <a:effectLst/>
                <a:ea typeface="Times New Roman" panose="02020603050405020304" pitchFamily="18" charset="0"/>
              </a:rPr>
              <a:t>However, to understand what happened, we need to examine changes in each group's share of the electorate, which depends on changes in the size of voting populations and changes in voting preferences within those populations.</a:t>
            </a:r>
            <a:endParaRPr lang="en-US" dirty="0"/>
          </a:p>
        </p:txBody>
      </p:sp>
    </p:spTree>
    <p:extLst>
      <p:ext uri="{BB962C8B-B14F-4D97-AF65-F5344CB8AC3E}">
        <p14:creationId xmlns:p14="http://schemas.microsoft.com/office/powerpoint/2010/main" val="4129284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64F60E-27E1-B025-FF84-49422895A838}"/>
              </a:ext>
            </a:extLst>
          </p:cNvPr>
          <p:cNvSpPr>
            <a:spLocks noGrp="1"/>
          </p:cNvSpPr>
          <p:nvPr>
            <p:ph type="title"/>
          </p:nvPr>
        </p:nvSpPr>
        <p:spPr/>
        <p:txBody>
          <a:bodyPr/>
          <a:lstStyle/>
          <a:p>
            <a:r>
              <a:rPr lang="en-US" dirty="0"/>
              <a:t>Exit Polls</a:t>
            </a:r>
          </a:p>
        </p:txBody>
      </p:sp>
      <p:graphicFrame>
        <p:nvGraphicFramePr>
          <p:cNvPr id="13" name="Table Placeholder 12">
            <a:extLst>
              <a:ext uri="{FF2B5EF4-FFF2-40B4-BE49-F238E27FC236}">
                <a16:creationId xmlns:a16="http://schemas.microsoft.com/office/drawing/2014/main" id="{D278985E-25B9-C6C1-B32E-5D6778891BAA}"/>
              </a:ext>
            </a:extLst>
          </p:cNvPr>
          <p:cNvGraphicFramePr>
            <a:graphicFrameLocks noGrp="1"/>
          </p:cNvGraphicFramePr>
          <p:nvPr>
            <p:ph type="tbl" sz="quarter" idx="10"/>
          </p:nvPr>
        </p:nvGraphicFramePr>
        <p:xfrm>
          <a:off x="730758" y="3319351"/>
          <a:ext cx="5247005" cy="1605472"/>
        </p:xfrm>
        <a:graphic>
          <a:graphicData uri="http://schemas.openxmlformats.org/drawingml/2006/table">
            <a:tbl>
              <a:tblPr firstRow="1" firstCol="1" bandRow="1">
                <a:tableStyleId>{5C22544A-7EE6-4342-B048-85BDC9FD1C3A}</a:tableStyleId>
              </a:tblPr>
              <a:tblGrid>
                <a:gridCol w="806450">
                  <a:extLst>
                    <a:ext uri="{9D8B030D-6E8A-4147-A177-3AD203B41FA5}">
                      <a16:colId xmlns:a16="http://schemas.microsoft.com/office/drawing/2014/main" val="2870165313"/>
                    </a:ext>
                  </a:extLst>
                </a:gridCol>
                <a:gridCol w="695325">
                  <a:extLst>
                    <a:ext uri="{9D8B030D-6E8A-4147-A177-3AD203B41FA5}">
                      <a16:colId xmlns:a16="http://schemas.microsoft.com/office/drawing/2014/main" val="1815636487"/>
                    </a:ext>
                  </a:extLst>
                </a:gridCol>
                <a:gridCol w="751840">
                  <a:extLst>
                    <a:ext uri="{9D8B030D-6E8A-4147-A177-3AD203B41FA5}">
                      <a16:colId xmlns:a16="http://schemas.microsoft.com/office/drawing/2014/main" val="1957509138"/>
                    </a:ext>
                  </a:extLst>
                </a:gridCol>
                <a:gridCol w="751840">
                  <a:extLst>
                    <a:ext uri="{9D8B030D-6E8A-4147-A177-3AD203B41FA5}">
                      <a16:colId xmlns:a16="http://schemas.microsoft.com/office/drawing/2014/main" val="2646875714"/>
                    </a:ext>
                  </a:extLst>
                </a:gridCol>
                <a:gridCol w="751840">
                  <a:extLst>
                    <a:ext uri="{9D8B030D-6E8A-4147-A177-3AD203B41FA5}">
                      <a16:colId xmlns:a16="http://schemas.microsoft.com/office/drawing/2014/main" val="4184674232"/>
                    </a:ext>
                  </a:extLst>
                </a:gridCol>
                <a:gridCol w="1489710">
                  <a:extLst>
                    <a:ext uri="{9D8B030D-6E8A-4147-A177-3AD203B41FA5}">
                      <a16:colId xmlns:a16="http://schemas.microsoft.com/office/drawing/2014/main" val="3268109783"/>
                    </a:ext>
                  </a:extLst>
                </a:gridCol>
              </a:tblGrid>
              <a:tr h="203200">
                <a:tc>
                  <a:txBody>
                    <a:bodyPr/>
                    <a:lstStyle/>
                    <a:p>
                      <a:pPr marL="0" marR="0">
                        <a:lnSpc>
                          <a:spcPct val="200000"/>
                        </a:lnSpc>
                        <a:spcBef>
                          <a:spcPts val="1200"/>
                        </a:spcBef>
                        <a:spcAft>
                          <a:spcPts val="0"/>
                        </a:spcAft>
                      </a:pPr>
                      <a:r>
                        <a:rPr lang="en-US" sz="1200">
                          <a:effectLst/>
                        </a:rPr>
                        <a:t>2016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White</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Black</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Latino</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Asian</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Other racial/ethnic groups</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22767709"/>
                  </a:ext>
                </a:extLst>
              </a:tr>
              <a:tr h="203200">
                <a:tc>
                  <a:txBody>
                    <a:bodyPr/>
                    <a:lstStyle/>
                    <a:p>
                      <a:endParaRPr lang="en-US" sz="1000">
                        <a:effectLst/>
                        <a:latin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dirty="0">
                          <a:effectLst/>
                        </a:rPr>
                        <a:t>70%</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11%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07376438"/>
                  </a:ext>
                </a:extLst>
              </a:tr>
              <a:tr h="203200">
                <a:tc>
                  <a:txBody>
                    <a:bodyPr/>
                    <a:lstStyle/>
                    <a:p>
                      <a:pPr marL="0" marR="0">
                        <a:lnSpc>
                          <a:spcPct val="200000"/>
                        </a:lnSpc>
                        <a:spcBef>
                          <a:spcPts val="1200"/>
                        </a:spcBef>
                        <a:spcAft>
                          <a:spcPts val="0"/>
                        </a:spcAft>
                      </a:pPr>
                      <a:r>
                        <a:rPr lang="en-US" sz="1200">
                          <a:effectLst/>
                        </a:rPr>
                        <a:t>Clinton</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89%</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535872531"/>
                  </a:ext>
                </a:extLst>
              </a:tr>
              <a:tr h="203200">
                <a:tc>
                  <a:txBody>
                    <a:bodyPr/>
                    <a:lstStyle/>
                    <a:p>
                      <a:pPr marL="0" marR="0">
                        <a:lnSpc>
                          <a:spcPct val="200000"/>
                        </a:lnSpc>
                        <a:spcBef>
                          <a:spcPts val="1200"/>
                        </a:spcBef>
                        <a:spcAft>
                          <a:spcPts val="0"/>
                        </a:spcAft>
                      </a:pPr>
                      <a:r>
                        <a:rPr lang="en-US" sz="1200">
                          <a:effectLst/>
                        </a:rPr>
                        <a:t>Trump</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28%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27%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dirty="0">
                          <a:effectLst/>
                        </a:rPr>
                        <a:t>36%</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114729696"/>
                  </a:ext>
                </a:extLst>
              </a:tr>
            </a:tbl>
          </a:graphicData>
        </a:graphic>
      </p:graphicFrame>
      <p:sp>
        <p:nvSpPr>
          <p:cNvPr id="7" name="Footer Placeholder 6">
            <a:extLst>
              <a:ext uri="{FF2B5EF4-FFF2-40B4-BE49-F238E27FC236}">
                <a16:creationId xmlns:a16="http://schemas.microsoft.com/office/drawing/2014/main" id="{EC04B031-BD4E-F3D3-1633-2EC4D799C909}"/>
              </a:ext>
            </a:extLst>
          </p:cNvPr>
          <p:cNvSpPr>
            <a:spLocks noGrp="1"/>
          </p:cNvSpPr>
          <p:nvPr>
            <p:ph type="ftr" sz="quarter" idx="12"/>
          </p:nvPr>
        </p:nvSpPr>
        <p:spPr/>
        <p:txBody>
          <a:bodyPr/>
          <a:lstStyle/>
          <a:p>
            <a:r>
              <a:rPr lang="en-US" dirty="0"/>
              <a:t>MASSIVE &amp; WIDESPREAD FRAUD?</a:t>
            </a:r>
          </a:p>
        </p:txBody>
      </p:sp>
      <p:sp>
        <p:nvSpPr>
          <p:cNvPr id="8" name="Slide Number Placeholder 7">
            <a:extLst>
              <a:ext uri="{FF2B5EF4-FFF2-40B4-BE49-F238E27FC236}">
                <a16:creationId xmlns:a16="http://schemas.microsoft.com/office/drawing/2014/main" id="{053E3839-112E-494D-CE18-A640065F3495}"/>
              </a:ext>
            </a:extLst>
          </p:cNvPr>
          <p:cNvSpPr>
            <a:spLocks noGrp="1"/>
          </p:cNvSpPr>
          <p:nvPr>
            <p:ph type="sldNum" sz="quarter" idx="13"/>
          </p:nvPr>
        </p:nvSpPr>
        <p:spPr/>
        <p:txBody>
          <a:bodyPr/>
          <a:lstStyle/>
          <a:p>
            <a:fld id="{294A09A9-5501-47C1-A89A-A340965A2BE2}" type="slidenum">
              <a:rPr lang="en-US" smtClean="0"/>
              <a:pPr/>
              <a:t>14</a:t>
            </a:fld>
            <a:endParaRPr lang="en-US" dirty="0">
              <a:latin typeface="+mn-lt"/>
            </a:endParaRPr>
          </a:p>
        </p:txBody>
      </p:sp>
      <p:graphicFrame>
        <p:nvGraphicFramePr>
          <p:cNvPr id="15" name="Table 14">
            <a:extLst>
              <a:ext uri="{FF2B5EF4-FFF2-40B4-BE49-F238E27FC236}">
                <a16:creationId xmlns:a16="http://schemas.microsoft.com/office/drawing/2014/main" id="{9FF76F6D-24B9-43A8-E0F9-26EC4CB8EC18}"/>
              </a:ext>
            </a:extLst>
          </p:cNvPr>
          <p:cNvGraphicFramePr>
            <a:graphicFrameLocks noGrp="1"/>
          </p:cNvGraphicFramePr>
          <p:nvPr>
            <p:extLst>
              <p:ext uri="{D42A27DB-BD31-4B8C-83A1-F6EECF244321}">
                <p14:modId xmlns:p14="http://schemas.microsoft.com/office/powerpoint/2010/main" val="2175051153"/>
              </p:ext>
            </p:extLst>
          </p:nvPr>
        </p:nvGraphicFramePr>
        <p:xfrm>
          <a:off x="6096000" y="3319351"/>
          <a:ext cx="5247005" cy="1605472"/>
        </p:xfrm>
        <a:graphic>
          <a:graphicData uri="http://schemas.openxmlformats.org/drawingml/2006/table">
            <a:tbl>
              <a:tblPr firstRow="1" firstCol="1" bandRow="1">
                <a:tableStyleId>{5C22544A-7EE6-4342-B048-85BDC9FD1C3A}</a:tableStyleId>
              </a:tblPr>
              <a:tblGrid>
                <a:gridCol w="806450">
                  <a:extLst>
                    <a:ext uri="{9D8B030D-6E8A-4147-A177-3AD203B41FA5}">
                      <a16:colId xmlns:a16="http://schemas.microsoft.com/office/drawing/2014/main" val="3768050950"/>
                    </a:ext>
                  </a:extLst>
                </a:gridCol>
                <a:gridCol w="695325">
                  <a:extLst>
                    <a:ext uri="{9D8B030D-6E8A-4147-A177-3AD203B41FA5}">
                      <a16:colId xmlns:a16="http://schemas.microsoft.com/office/drawing/2014/main" val="2691965776"/>
                    </a:ext>
                  </a:extLst>
                </a:gridCol>
                <a:gridCol w="751840">
                  <a:extLst>
                    <a:ext uri="{9D8B030D-6E8A-4147-A177-3AD203B41FA5}">
                      <a16:colId xmlns:a16="http://schemas.microsoft.com/office/drawing/2014/main" val="2608035910"/>
                    </a:ext>
                  </a:extLst>
                </a:gridCol>
                <a:gridCol w="751840">
                  <a:extLst>
                    <a:ext uri="{9D8B030D-6E8A-4147-A177-3AD203B41FA5}">
                      <a16:colId xmlns:a16="http://schemas.microsoft.com/office/drawing/2014/main" val="665663120"/>
                    </a:ext>
                  </a:extLst>
                </a:gridCol>
                <a:gridCol w="751840">
                  <a:extLst>
                    <a:ext uri="{9D8B030D-6E8A-4147-A177-3AD203B41FA5}">
                      <a16:colId xmlns:a16="http://schemas.microsoft.com/office/drawing/2014/main" val="2300560243"/>
                    </a:ext>
                  </a:extLst>
                </a:gridCol>
                <a:gridCol w="1489710">
                  <a:extLst>
                    <a:ext uri="{9D8B030D-6E8A-4147-A177-3AD203B41FA5}">
                      <a16:colId xmlns:a16="http://schemas.microsoft.com/office/drawing/2014/main" val="58759460"/>
                    </a:ext>
                  </a:extLst>
                </a:gridCol>
              </a:tblGrid>
              <a:tr h="203200">
                <a:tc>
                  <a:txBody>
                    <a:bodyPr/>
                    <a:lstStyle/>
                    <a:p>
                      <a:pPr marL="0" marR="0">
                        <a:lnSpc>
                          <a:spcPct val="200000"/>
                        </a:lnSpc>
                        <a:spcBef>
                          <a:spcPts val="1200"/>
                        </a:spcBef>
                        <a:spcAft>
                          <a:spcPts val="0"/>
                        </a:spcAft>
                      </a:pPr>
                      <a:r>
                        <a:rPr lang="en-US" sz="1200">
                          <a:effectLst/>
                        </a:rPr>
                        <a:t>2020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White</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Black</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Latino</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Asian</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Other racial/ethnic groups</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840703629"/>
                  </a:ext>
                </a:extLst>
              </a:tr>
              <a:tr h="203200">
                <a:tc>
                  <a:txBody>
                    <a:bodyPr/>
                    <a:lstStyle/>
                    <a:p>
                      <a:endParaRPr lang="en-US" sz="1000">
                        <a:effectLst/>
                        <a:latin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67%</a:t>
                      </a:r>
                      <a:endParaRPr lang="en-US" sz="1200">
                        <a:effectLst/>
                        <a:latin typeface="Times New Roman" panose="02020603050405020304" pitchFamily="18" charset="0"/>
                        <a:ea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nSpc>
                          <a:spcPct val="200000"/>
                        </a:lnSpc>
                        <a:spcBef>
                          <a:spcPts val="1200"/>
                        </a:spcBef>
                        <a:spcAft>
                          <a:spcPts val="0"/>
                        </a:spcAft>
                      </a:pPr>
                      <a:r>
                        <a:rPr lang="en-US" sz="1200">
                          <a:effectLst/>
                        </a:rPr>
                        <a:t>13%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13%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835151281"/>
                  </a:ext>
                </a:extLst>
              </a:tr>
              <a:tr h="203200">
                <a:tc>
                  <a:txBody>
                    <a:bodyPr/>
                    <a:lstStyle/>
                    <a:p>
                      <a:pPr marL="0" marR="0">
                        <a:lnSpc>
                          <a:spcPct val="200000"/>
                        </a:lnSpc>
                        <a:spcBef>
                          <a:spcPts val="1200"/>
                        </a:spcBef>
                        <a:spcAft>
                          <a:spcPts val="0"/>
                        </a:spcAft>
                      </a:pPr>
                      <a:r>
                        <a:rPr lang="en-US" sz="1200">
                          <a:effectLst/>
                        </a:rPr>
                        <a:t>Biden</a:t>
                      </a:r>
                      <a:endParaRPr lang="en-US" sz="1200">
                        <a:effectLst/>
                        <a:latin typeface="Times New Roman" panose="02020603050405020304" pitchFamily="18" charset="0"/>
                        <a:ea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marR="0">
                        <a:lnSpc>
                          <a:spcPct val="200000"/>
                        </a:lnSpc>
                        <a:spcBef>
                          <a:spcPts val="1200"/>
                        </a:spcBef>
                        <a:spcAft>
                          <a:spcPts val="0"/>
                        </a:spcAft>
                      </a:pPr>
                      <a:r>
                        <a:rPr lang="en-US" sz="1200" dirty="0">
                          <a:effectLst/>
                        </a:rPr>
                        <a:t>41%</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200000"/>
                        </a:lnSpc>
                        <a:spcBef>
                          <a:spcPts val="1200"/>
                        </a:spcBef>
                        <a:spcAft>
                          <a:spcPts val="0"/>
                        </a:spcAft>
                      </a:pPr>
                      <a:r>
                        <a:rPr lang="en-US" sz="1200">
                          <a:effectLst/>
                        </a:rPr>
                        <a:t>87%</a:t>
                      </a:r>
                      <a:endParaRPr lang="en-US" sz="12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nSpc>
                          <a:spcPct val="200000"/>
                        </a:lnSpc>
                        <a:spcBef>
                          <a:spcPts val="1200"/>
                        </a:spcBef>
                        <a:spcAft>
                          <a:spcPts val="0"/>
                        </a:spcAft>
                      </a:pPr>
                      <a:r>
                        <a:rPr lang="en-US" sz="1200">
                          <a:effectLst/>
                        </a:rPr>
                        <a:t>65%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14882919"/>
                  </a:ext>
                </a:extLst>
              </a:tr>
              <a:tr h="203200">
                <a:tc>
                  <a:txBody>
                    <a:bodyPr/>
                    <a:lstStyle/>
                    <a:p>
                      <a:pPr marL="0" marR="0">
                        <a:lnSpc>
                          <a:spcPct val="200000"/>
                        </a:lnSpc>
                        <a:spcBef>
                          <a:spcPts val="1200"/>
                        </a:spcBef>
                        <a:spcAft>
                          <a:spcPts val="0"/>
                        </a:spcAft>
                      </a:pPr>
                      <a:r>
                        <a:rPr lang="en-US" sz="1200">
                          <a:effectLst/>
                        </a:rPr>
                        <a:t>Trump</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58%</a:t>
                      </a:r>
                      <a:endParaRPr lang="en-US" sz="1200">
                        <a:effectLst/>
                        <a:latin typeface="Times New Roman" panose="02020603050405020304" pitchFamily="18" charset="0"/>
                        <a:ea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nSpc>
                          <a:spcPct val="200000"/>
                        </a:lnSpc>
                        <a:spcBef>
                          <a:spcPts val="1200"/>
                        </a:spcBef>
                        <a:spcAft>
                          <a:spcPts val="0"/>
                        </a:spcAft>
                      </a:pPr>
                      <a:r>
                        <a:rPr lang="en-US" sz="120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dirty="0">
                          <a:effectLst/>
                        </a:rPr>
                        <a:t>41%</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336108342"/>
                  </a:ext>
                </a:extLst>
              </a:tr>
            </a:tbl>
          </a:graphicData>
        </a:graphic>
      </p:graphicFrame>
      <p:sp>
        <p:nvSpPr>
          <p:cNvPr id="17" name="TextBox 16">
            <a:extLst>
              <a:ext uri="{FF2B5EF4-FFF2-40B4-BE49-F238E27FC236}">
                <a16:creationId xmlns:a16="http://schemas.microsoft.com/office/drawing/2014/main" id="{CCBDE8AC-D64C-355C-15F4-97FD25DFDB6A}"/>
              </a:ext>
            </a:extLst>
          </p:cNvPr>
          <p:cNvSpPr txBox="1"/>
          <p:nvPr/>
        </p:nvSpPr>
        <p:spPr>
          <a:xfrm>
            <a:off x="971549" y="1489926"/>
            <a:ext cx="9755066" cy="1754326"/>
          </a:xfrm>
          <a:prstGeom prst="rect">
            <a:avLst/>
          </a:prstGeom>
          <a:noFill/>
        </p:spPr>
        <p:txBody>
          <a:bodyPr wrap="square">
            <a:spAutoFit/>
          </a:bodyPr>
          <a:lstStyle/>
          <a:p>
            <a:r>
              <a:rPr lang="en-US" sz="1800" dirty="0">
                <a:solidFill>
                  <a:schemeClr val="bg1"/>
                </a:solidFill>
                <a:effectLst/>
                <a:ea typeface="Times New Roman" panose="02020603050405020304" pitchFamily="18" charset="0"/>
              </a:rPr>
              <a:t>One crucial factor that contributed to Biden's victory over Trump was the composition of the electorate. In 2020, both the raw number (+11.5 million) and proportion (+3 percentage points) of minority voters increased compared to 2016. Trump's support increased among </a:t>
            </a:r>
            <a:r>
              <a:rPr lang="en-US" sz="1800" u="sng" dirty="0">
                <a:solidFill>
                  <a:schemeClr val="bg1"/>
                </a:solidFill>
                <a:effectLst/>
                <a:ea typeface="Times New Roman" panose="02020603050405020304" pitchFamily="18" charset="0"/>
              </a:rPr>
              <a:t>all</a:t>
            </a:r>
            <a:r>
              <a:rPr lang="en-US" sz="1800" dirty="0">
                <a:solidFill>
                  <a:schemeClr val="bg1"/>
                </a:solidFill>
                <a:effectLst/>
                <a:ea typeface="Times New Roman" panose="02020603050405020304" pitchFamily="18" charset="0"/>
              </a:rPr>
              <a:t> demographic subgroups in 2020, including Whites. </a:t>
            </a:r>
          </a:p>
          <a:p>
            <a:r>
              <a:rPr lang="en-US" sz="1800" b="1" dirty="0">
                <a:solidFill>
                  <a:schemeClr val="bg1"/>
                </a:solidFill>
                <a:effectLst/>
                <a:ea typeface="Times New Roman" panose="02020603050405020304" pitchFamily="18" charset="0"/>
              </a:rPr>
              <a:t>At first glance, these facts might suggest that Biden performed worse than Clinton in terms of the popular vote share in 2016</a:t>
            </a:r>
            <a:r>
              <a:rPr lang="en-US" sz="1800" dirty="0">
                <a:solidFill>
                  <a:schemeClr val="bg1"/>
                </a:solidFill>
                <a:effectLst/>
                <a:ea typeface="Times New Roman" panose="02020603050405020304" pitchFamily="18" charset="0"/>
              </a:rPr>
              <a:t>. </a:t>
            </a:r>
          </a:p>
        </p:txBody>
      </p:sp>
      <p:sp>
        <p:nvSpPr>
          <p:cNvPr id="21" name="TextBox 20">
            <a:extLst>
              <a:ext uri="{FF2B5EF4-FFF2-40B4-BE49-F238E27FC236}">
                <a16:creationId xmlns:a16="http://schemas.microsoft.com/office/drawing/2014/main" id="{C2389CB4-80D7-8FB8-AD79-4AE611A51B1C}"/>
              </a:ext>
            </a:extLst>
          </p:cNvPr>
          <p:cNvSpPr txBox="1"/>
          <p:nvPr/>
        </p:nvSpPr>
        <p:spPr>
          <a:xfrm>
            <a:off x="2450123" y="5033292"/>
            <a:ext cx="8892882" cy="923330"/>
          </a:xfrm>
          <a:prstGeom prst="rect">
            <a:avLst/>
          </a:prstGeom>
          <a:noFill/>
        </p:spPr>
        <p:txBody>
          <a:bodyPr wrap="square">
            <a:spAutoFit/>
          </a:bodyPr>
          <a:lstStyle/>
          <a:p>
            <a:r>
              <a:rPr lang="en-US" sz="1800" dirty="0">
                <a:solidFill>
                  <a:schemeClr val="bg1"/>
                </a:solidFill>
                <a:effectLst/>
                <a:ea typeface="Times New Roman" panose="02020603050405020304" pitchFamily="18" charset="0"/>
              </a:rPr>
              <a:t>However, to understand what happened, we need to examine changes in each group's share of the electorate, which depends on changes in the size of voting populations and changes in voting preferences within those populations.</a:t>
            </a:r>
            <a:endParaRPr lang="en-US" dirty="0"/>
          </a:p>
        </p:txBody>
      </p:sp>
      <p:sp>
        <p:nvSpPr>
          <p:cNvPr id="3" name="Rectangle 2">
            <a:extLst>
              <a:ext uri="{FF2B5EF4-FFF2-40B4-BE49-F238E27FC236}">
                <a16:creationId xmlns:a16="http://schemas.microsoft.com/office/drawing/2014/main" id="{9B8C93C7-DF71-1C0E-F1FA-976E6A82FF95}"/>
              </a:ext>
            </a:extLst>
          </p:cNvPr>
          <p:cNvSpPr/>
          <p:nvPr/>
        </p:nvSpPr>
        <p:spPr>
          <a:xfrm>
            <a:off x="6799384" y="4306001"/>
            <a:ext cx="550985" cy="351693"/>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59F2E0-EC77-FC0D-62A3-ECBC098C1767}"/>
              </a:ext>
            </a:extLst>
          </p:cNvPr>
          <p:cNvSpPr/>
          <p:nvPr/>
        </p:nvSpPr>
        <p:spPr>
          <a:xfrm>
            <a:off x="1447897" y="4306001"/>
            <a:ext cx="550985" cy="351693"/>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361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64F60E-27E1-B025-FF84-49422895A838}"/>
              </a:ext>
            </a:extLst>
          </p:cNvPr>
          <p:cNvSpPr>
            <a:spLocks noGrp="1"/>
          </p:cNvSpPr>
          <p:nvPr>
            <p:ph type="title"/>
          </p:nvPr>
        </p:nvSpPr>
        <p:spPr/>
        <p:txBody>
          <a:bodyPr/>
          <a:lstStyle/>
          <a:p>
            <a:r>
              <a:rPr lang="en-US" dirty="0"/>
              <a:t>Exit Polls</a:t>
            </a:r>
          </a:p>
        </p:txBody>
      </p:sp>
      <p:graphicFrame>
        <p:nvGraphicFramePr>
          <p:cNvPr id="13" name="Table Placeholder 12">
            <a:extLst>
              <a:ext uri="{FF2B5EF4-FFF2-40B4-BE49-F238E27FC236}">
                <a16:creationId xmlns:a16="http://schemas.microsoft.com/office/drawing/2014/main" id="{D278985E-25B9-C6C1-B32E-5D6778891BAA}"/>
              </a:ext>
            </a:extLst>
          </p:cNvPr>
          <p:cNvGraphicFramePr>
            <a:graphicFrameLocks noGrp="1"/>
          </p:cNvGraphicFramePr>
          <p:nvPr>
            <p:ph type="tbl" sz="quarter" idx="10"/>
            <p:extLst>
              <p:ext uri="{D42A27DB-BD31-4B8C-83A1-F6EECF244321}">
                <p14:modId xmlns:p14="http://schemas.microsoft.com/office/powerpoint/2010/main" val="3946229958"/>
              </p:ext>
            </p:extLst>
          </p:nvPr>
        </p:nvGraphicFramePr>
        <p:xfrm>
          <a:off x="730758" y="3319351"/>
          <a:ext cx="5247005" cy="1605472"/>
        </p:xfrm>
        <a:graphic>
          <a:graphicData uri="http://schemas.openxmlformats.org/drawingml/2006/table">
            <a:tbl>
              <a:tblPr firstRow="1" firstCol="1" bandRow="1">
                <a:tableStyleId>{5C22544A-7EE6-4342-B048-85BDC9FD1C3A}</a:tableStyleId>
              </a:tblPr>
              <a:tblGrid>
                <a:gridCol w="806450">
                  <a:extLst>
                    <a:ext uri="{9D8B030D-6E8A-4147-A177-3AD203B41FA5}">
                      <a16:colId xmlns:a16="http://schemas.microsoft.com/office/drawing/2014/main" val="2870165313"/>
                    </a:ext>
                  </a:extLst>
                </a:gridCol>
                <a:gridCol w="695325">
                  <a:extLst>
                    <a:ext uri="{9D8B030D-6E8A-4147-A177-3AD203B41FA5}">
                      <a16:colId xmlns:a16="http://schemas.microsoft.com/office/drawing/2014/main" val="1815636487"/>
                    </a:ext>
                  </a:extLst>
                </a:gridCol>
                <a:gridCol w="751840">
                  <a:extLst>
                    <a:ext uri="{9D8B030D-6E8A-4147-A177-3AD203B41FA5}">
                      <a16:colId xmlns:a16="http://schemas.microsoft.com/office/drawing/2014/main" val="1957509138"/>
                    </a:ext>
                  </a:extLst>
                </a:gridCol>
                <a:gridCol w="751840">
                  <a:extLst>
                    <a:ext uri="{9D8B030D-6E8A-4147-A177-3AD203B41FA5}">
                      <a16:colId xmlns:a16="http://schemas.microsoft.com/office/drawing/2014/main" val="2646875714"/>
                    </a:ext>
                  </a:extLst>
                </a:gridCol>
                <a:gridCol w="751840">
                  <a:extLst>
                    <a:ext uri="{9D8B030D-6E8A-4147-A177-3AD203B41FA5}">
                      <a16:colId xmlns:a16="http://schemas.microsoft.com/office/drawing/2014/main" val="4184674232"/>
                    </a:ext>
                  </a:extLst>
                </a:gridCol>
                <a:gridCol w="1489710">
                  <a:extLst>
                    <a:ext uri="{9D8B030D-6E8A-4147-A177-3AD203B41FA5}">
                      <a16:colId xmlns:a16="http://schemas.microsoft.com/office/drawing/2014/main" val="3268109783"/>
                    </a:ext>
                  </a:extLst>
                </a:gridCol>
              </a:tblGrid>
              <a:tr h="203200">
                <a:tc>
                  <a:txBody>
                    <a:bodyPr/>
                    <a:lstStyle/>
                    <a:p>
                      <a:pPr marL="0" marR="0">
                        <a:lnSpc>
                          <a:spcPct val="200000"/>
                        </a:lnSpc>
                        <a:spcBef>
                          <a:spcPts val="1200"/>
                        </a:spcBef>
                        <a:spcAft>
                          <a:spcPts val="0"/>
                        </a:spcAft>
                      </a:pPr>
                      <a:r>
                        <a:rPr lang="en-US" sz="1200">
                          <a:effectLst/>
                        </a:rPr>
                        <a:t>2016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White</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Black</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Latino</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Asian</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Other racial/ethnic groups</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22767709"/>
                  </a:ext>
                </a:extLst>
              </a:tr>
              <a:tr h="203200">
                <a:tc>
                  <a:txBody>
                    <a:bodyPr/>
                    <a:lstStyle/>
                    <a:p>
                      <a:endParaRPr lang="en-US" sz="1000">
                        <a:effectLst/>
                        <a:latin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b="1" dirty="0">
                          <a:effectLst/>
                        </a:rPr>
                        <a:t>70%</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11%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07376438"/>
                  </a:ext>
                </a:extLst>
              </a:tr>
              <a:tr h="203200">
                <a:tc>
                  <a:txBody>
                    <a:bodyPr/>
                    <a:lstStyle/>
                    <a:p>
                      <a:pPr marL="0" marR="0">
                        <a:lnSpc>
                          <a:spcPct val="200000"/>
                        </a:lnSpc>
                        <a:spcBef>
                          <a:spcPts val="1200"/>
                        </a:spcBef>
                        <a:spcAft>
                          <a:spcPts val="0"/>
                        </a:spcAft>
                      </a:pPr>
                      <a:r>
                        <a:rPr lang="en-US" sz="1200">
                          <a:effectLst/>
                        </a:rPr>
                        <a:t>Clinton</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89%</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535872531"/>
                  </a:ext>
                </a:extLst>
              </a:tr>
              <a:tr h="203200">
                <a:tc>
                  <a:txBody>
                    <a:bodyPr/>
                    <a:lstStyle/>
                    <a:p>
                      <a:pPr marL="0" marR="0">
                        <a:lnSpc>
                          <a:spcPct val="200000"/>
                        </a:lnSpc>
                        <a:spcBef>
                          <a:spcPts val="1200"/>
                        </a:spcBef>
                        <a:spcAft>
                          <a:spcPts val="0"/>
                        </a:spcAft>
                      </a:pPr>
                      <a:r>
                        <a:rPr lang="en-US" sz="1200">
                          <a:effectLst/>
                        </a:rPr>
                        <a:t>Trump</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28%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27%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dirty="0">
                          <a:effectLst/>
                        </a:rPr>
                        <a:t>36%</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114729696"/>
                  </a:ext>
                </a:extLst>
              </a:tr>
            </a:tbl>
          </a:graphicData>
        </a:graphic>
      </p:graphicFrame>
      <p:sp>
        <p:nvSpPr>
          <p:cNvPr id="7" name="Footer Placeholder 6">
            <a:extLst>
              <a:ext uri="{FF2B5EF4-FFF2-40B4-BE49-F238E27FC236}">
                <a16:creationId xmlns:a16="http://schemas.microsoft.com/office/drawing/2014/main" id="{EC04B031-BD4E-F3D3-1633-2EC4D799C909}"/>
              </a:ext>
            </a:extLst>
          </p:cNvPr>
          <p:cNvSpPr>
            <a:spLocks noGrp="1"/>
          </p:cNvSpPr>
          <p:nvPr>
            <p:ph type="ftr" sz="quarter" idx="12"/>
          </p:nvPr>
        </p:nvSpPr>
        <p:spPr/>
        <p:txBody>
          <a:bodyPr/>
          <a:lstStyle/>
          <a:p>
            <a:r>
              <a:rPr lang="en-US" dirty="0"/>
              <a:t>MASSIVE &amp; WIDESPREAD FRAUD?</a:t>
            </a:r>
          </a:p>
        </p:txBody>
      </p:sp>
      <p:sp>
        <p:nvSpPr>
          <p:cNvPr id="8" name="Slide Number Placeholder 7">
            <a:extLst>
              <a:ext uri="{FF2B5EF4-FFF2-40B4-BE49-F238E27FC236}">
                <a16:creationId xmlns:a16="http://schemas.microsoft.com/office/drawing/2014/main" id="{053E3839-112E-494D-CE18-A640065F3495}"/>
              </a:ext>
            </a:extLst>
          </p:cNvPr>
          <p:cNvSpPr>
            <a:spLocks noGrp="1"/>
          </p:cNvSpPr>
          <p:nvPr>
            <p:ph type="sldNum" sz="quarter" idx="13"/>
          </p:nvPr>
        </p:nvSpPr>
        <p:spPr/>
        <p:txBody>
          <a:bodyPr/>
          <a:lstStyle/>
          <a:p>
            <a:fld id="{294A09A9-5501-47C1-A89A-A340965A2BE2}" type="slidenum">
              <a:rPr lang="en-US" smtClean="0"/>
              <a:pPr/>
              <a:t>15</a:t>
            </a:fld>
            <a:endParaRPr lang="en-US" dirty="0">
              <a:latin typeface="+mn-lt"/>
            </a:endParaRPr>
          </a:p>
        </p:txBody>
      </p:sp>
      <p:graphicFrame>
        <p:nvGraphicFramePr>
          <p:cNvPr id="15" name="Table 14">
            <a:extLst>
              <a:ext uri="{FF2B5EF4-FFF2-40B4-BE49-F238E27FC236}">
                <a16:creationId xmlns:a16="http://schemas.microsoft.com/office/drawing/2014/main" id="{9FF76F6D-24B9-43A8-E0F9-26EC4CB8EC18}"/>
              </a:ext>
            </a:extLst>
          </p:cNvPr>
          <p:cNvGraphicFramePr>
            <a:graphicFrameLocks noGrp="1"/>
          </p:cNvGraphicFramePr>
          <p:nvPr>
            <p:extLst>
              <p:ext uri="{D42A27DB-BD31-4B8C-83A1-F6EECF244321}">
                <p14:modId xmlns:p14="http://schemas.microsoft.com/office/powerpoint/2010/main" val="2692750700"/>
              </p:ext>
            </p:extLst>
          </p:nvPr>
        </p:nvGraphicFramePr>
        <p:xfrm>
          <a:off x="6096000" y="3319351"/>
          <a:ext cx="5247005" cy="1605472"/>
        </p:xfrm>
        <a:graphic>
          <a:graphicData uri="http://schemas.openxmlformats.org/drawingml/2006/table">
            <a:tbl>
              <a:tblPr firstRow="1" firstCol="1" bandRow="1">
                <a:tableStyleId>{5C22544A-7EE6-4342-B048-85BDC9FD1C3A}</a:tableStyleId>
              </a:tblPr>
              <a:tblGrid>
                <a:gridCol w="806450">
                  <a:extLst>
                    <a:ext uri="{9D8B030D-6E8A-4147-A177-3AD203B41FA5}">
                      <a16:colId xmlns:a16="http://schemas.microsoft.com/office/drawing/2014/main" val="3768050950"/>
                    </a:ext>
                  </a:extLst>
                </a:gridCol>
                <a:gridCol w="695325">
                  <a:extLst>
                    <a:ext uri="{9D8B030D-6E8A-4147-A177-3AD203B41FA5}">
                      <a16:colId xmlns:a16="http://schemas.microsoft.com/office/drawing/2014/main" val="2691965776"/>
                    </a:ext>
                  </a:extLst>
                </a:gridCol>
                <a:gridCol w="751840">
                  <a:extLst>
                    <a:ext uri="{9D8B030D-6E8A-4147-A177-3AD203B41FA5}">
                      <a16:colId xmlns:a16="http://schemas.microsoft.com/office/drawing/2014/main" val="2608035910"/>
                    </a:ext>
                  </a:extLst>
                </a:gridCol>
                <a:gridCol w="751840">
                  <a:extLst>
                    <a:ext uri="{9D8B030D-6E8A-4147-A177-3AD203B41FA5}">
                      <a16:colId xmlns:a16="http://schemas.microsoft.com/office/drawing/2014/main" val="665663120"/>
                    </a:ext>
                  </a:extLst>
                </a:gridCol>
                <a:gridCol w="751840">
                  <a:extLst>
                    <a:ext uri="{9D8B030D-6E8A-4147-A177-3AD203B41FA5}">
                      <a16:colId xmlns:a16="http://schemas.microsoft.com/office/drawing/2014/main" val="2300560243"/>
                    </a:ext>
                  </a:extLst>
                </a:gridCol>
                <a:gridCol w="1489710">
                  <a:extLst>
                    <a:ext uri="{9D8B030D-6E8A-4147-A177-3AD203B41FA5}">
                      <a16:colId xmlns:a16="http://schemas.microsoft.com/office/drawing/2014/main" val="58759460"/>
                    </a:ext>
                  </a:extLst>
                </a:gridCol>
              </a:tblGrid>
              <a:tr h="203200">
                <a:tc>
                  <a:txBody>
                    <a:bodyPr/>
                    <a:lstStyle/>
                    <a:p>
                      <a:pPr marL="0" marR="0">
                        <a:lnSpc>
                          <a:spcPct val="200000"/>
                        </a:lnSpc>
                        <a:spcBef>
                          <a:spcPts val="1200"/>
                        </a:spcBef>
                        <a:spcAft>
                          <a:spcPts val="0"/>
                        </a:spcAft>
                      </a:pPr>
                      <a:r>
                        <a:rPr lang="en-US" sz="1200">
                          <a:effectLst/>
                        </a:rPr>
                        <a:t>2020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White</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Black</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Latino</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Asian</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Other racial/ethnic groups</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840703629"/>
                  </a:ext>
                </a:extLst>
              </a:tr>
              <a:tr h="203200">
                <a:tc>
                  <a:txBody>
                    <a:bodyPr/>
                    <a:lstStyle/>
                    <a:p>
                      <a:endParaRPr lang="en-US" sz="1000">
                        <a:effectLst/>
                        <a:latin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b="1" dirty="0">
                          <a:effectLst/>
                        </a:rPr>
                        <a:t>67%</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nSpc>
                          <a:spcPct val="200000"/>
                        </a:lnSpc>
                        <a:spcBef>
                          <a:spcPts val="1200"/>
                        </a:spcBef>
                        <a:spcAft>
                          <a:spcPts val="0"/>
                        </a:spcAft>
                      </a:pPr>
                      <a:r>
                        <a:rPr lang="en-US" sz="1200">
                          <a:effectLst/>
                        </a:rPr>
                        <a:t>13%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13%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835151281"/>
                  </a:ext>
                </a:extLst>
              </a:tr>
              <a:tr h="203200">
                <a:tc>
                  <a:txBody>
                    <a:bodyPr/>
                    <a:lstStyle/>
                    <a:p>
                      <a:pPr marL="0" marR="0">
                        <a:lnSpc>
                          <a:spcPct val="200000"/>
                        </a:lnSpc>
                        <a:spcBef>
                          <a:spcPts val="1200"/>
                        </a:spcBef>
                        <a:spcAft>
                          <a:spcPts val="0"/>
                        </a:spcAft>
                      </a:pPr>
                      <a:r>
                        <a:rPr lang="en-US" sz="1200">
                          <a:effectLst/>
                        </a:rPr>
                        <a:t>Biden</a:t>
                      </a:r>
                      <a:endParaRPr lang="en-US" sz="1200">
                        <a:effectLst/>
                        <a:latin typeface="Times New Roman" panose="02020603050405020304" pitchFamily="18" charset="0"/>
                        <a:ea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marR="0">
                        <a:lnSpc>
                          <a:spcPct val="200000"/>
                        </a:lnSpc>
                        <a:spcBef>
                          <a:spcPts val="1200"/>
                        </a:spcBef>
                        <a:spcAft>
                          <a:spcPts val="0"/>
                        </a:spcAft>
                      </a:pPr>
                      <a:r>
                        <a:rPr lang="en-US" sz="1200" dirty="0">
                          <a:effectLst/>
                        </a:rPr>
                        <a:t>41%</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200000"/>
                        </a:lnSpc>
                        <a:spcBef>
                          <a:spcPts val="1200"/>
                        </a:spcBef>
                        <a:spcAft>
                          <a:spcPts val="0"/>
                        </a:spcAft>
                      </a:pPr>
                      <a:r>
                        <a:rPr lang="en-US" sz="1200">
                          <a:effectLst/>
                        </a:rPr>
                        <a:t>87%</a:t>
                      </a:r>
                      <a:endParaRPr lang="en-US" sz="12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nSpc>
                          <a:spcPct val="200000"/>
                        </a:lnSpc>
                        <a:spcBef>
                          <a:spcPts val="1200"/>
                        </a:spcBef>
                        <a:spcAft>
                          <a:spcPts val="0"/>
                        </a:spcAft>
                      </a:pPr>
                      <a:r>
                        <a:rPr lang="en-US" sz="1200">
                          <a:effectLst/>
                        </a:rPr>
                        <a:t>65%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61%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14882919"/>
                  </a:ext>
                </a:extLst>
              </a:tr>
              <a:tr h="203200">
                <a:tc>
                  <a:txBody>
                    <a:bodyPr/>
                    <a:lstStyle/>
                    <a:p>
                      <a:pPr marL="0" marR="0">
                        <a:lnSpc>
                          <a:spcPct val="200000"/>
                        </a:lnSpc>
                        <a:spcBef>
                          <a:spcPts val="1200"/>
                        </a:spcBef>
                        <a:spcAft>
                          <a:spcPts val="0"/>
                        </a:spcAft>
                      </a:pPr>
                      <a:r>
                        <a:rPr lang="en-US" sz="1200">
                          <a:effectLst/>
                        </a:rPr>
                        <a:t>Trump</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58%</a:t>
                      </a:r>
                      <a:endParaRPr lang="en-US" sz="1200">
                        <a:effectLst/>
                        <a:latin typeface="Times New Roman" panose="02020603050405020304" pitchFamily="18" charset="0"/>
                        <a:ea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marL="0" marR="0">
                        <a:lnSpc>
                          <a:spcPct val="200000"/>
                        </a:lnSpc>
                        <a:spcBef>
                          <a:spcPts val="1200"/>
                        </a:spcBef>
                        <a:spcAft>
                          <a:spcPts val="0"/>
                        </a:spcAft>
                      </a:pPr>
                      <a:r>
                        <a:rPr lang="en-US" sz="120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a:effectLst/>
                        </a:rPr>
                        <a:t>34%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1200"/>
                        </a:spcBef>
                        <a:spcAft>
                          <a:spcPts val="0"/>
                        </a:spcAft>
                      </a:pPr>
                      <a:r>
                        <a:rPr lang="en-US" sz="1200" dirty="0">
                          <a:effectLst/>
                        </a:rPr>
                        <a:t>41%</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336108342"/>
                  </a:ext>
                </a:extLst>
              </a:tr>
            </a:tbl>
          </a:graphicData>
        </a:graphic>
      </p:graphicFrame>
      <p:sp>
        <p:nvSpPr>
          <p:cNvPr id="17" name="TextBox 16">
            <a:extLst>
              <a:ext uri="{FF2B5EF4-FFF2-40B4-BE49-F238E27FC236}">
                <a16:creationId xmlns:a16="http://schemas.microsoft.com/office/drawing/2014/main" id="{CCBDE8AC-D64C-355C-15F4-97FD25DFDB6A}"/>
              </a:ext>
            </a:extLst>
          </p:cNvPr>
          <p:cNvSpPr txBox="1"/>
          <p:nvPr/>
        </p:nvSpPr>
        <p:spPr>
          <a:xfrm>
            <a:off x="971549" y="1489926"/>
            <a:ext cx="9755066" cy="1754326"/>
          </a:xfrm>
          <a:prstGeom prst="rect">
            <a:avLst/>
          </a:prstGeom>
          <a:noFill/>
        </p:spPr>
        <p:txBody>
          <a:bodyPr wrap="square">
            <a:spAutoFit/>
          </a:bodyPr>
          <a:lstStyle/>
          <a:p>
            <a:r>
              <a:rPr lang="en-US" sz="1800" dirty="0">
                <a:solidFill>
                  <a:schemeClr val="bg1"/>
                </a:solidFill>
                <a:effectLst/>
                <a:ea typeface="Times New Roman" panose="02020603050405020304" pitchFamily="18" charset="0"/>
              </a:rPr>
              <a:t>One crucial factor that contributed to Biden's victory over Trump was the composition of the electorate. In 2020, both the raw number (+11.5 million) and proportion (+3 percentage points) of minority voters increased compared to 2016. Trump's support increased among </a:t>
            </a:r>
            <a:r>
              <a:rPr lang="en-US" sz="1800" u="sng" dirty="0">
                <a:solidFill>
                  <a:schemeClr val="bg1"/>
                </a:solidFill>
                <a:effectLst/>
                <a:ea typeface="Times New Roman" panose="02020603050405020304" pitchFamily="18" charset="0"/>
              </a:rPr>
              <a:t>all</a:t>
            </a:r>
            <a:r>
              <a:rPr lang="en-US" sz="1800" dirty="0">
                <a:solidFill>
                  <a:schemeClr val="bg1"/>
                </a:solidFill>
                <a:effectLst/>
                <a:ea typeface="Times New Roman" panose="02020603050405020304" pitchFamily="18" charset="0"/>
              </a:rPr>
              <a:t> demographic subgroups in 2020, including Whites. </a:t>
            </a:r>
          </a:p>
          <a:p>
            <a:r>
              <a:rPr lang="en-US" sz="1800" b="1" dirty="0">
                <a:solidFill>
                  <a:schemeClr val="bg1"/>
                </a:solidFill>
                <a:effectLst/>
                <a:ea typeface="Times New Roman" panose="02020603050405020304" pitchFamily="18" charset="0"/>
              </a:rPr>
              <a:t>At first glance, these facts might suggest that Biden performed worse than Clinton in terms of the popular vote share in 2016</a:t>
            </a:r>
            <a:r>
              <a:rPr lang="en-US" sz="1800" dirty="0">
                <a:solidFill>
                  <a:schemeClr val="bg1"/>
                </a:solidFill>
                <a:effectLst/>
                <a:ea typeface="Times New Roman" panose="02020603050405020304" pitchFamily="18" charset="0"/>
              </a:rPr>
              <a:t>. </a:t>
            </a:r>
          </a:p>
        </p:txBody>
      </p:sp>
      <p:sp>
        <p:nvSpPr>
          <p:cNvPr id="21" name="TextBox 20">
            <a:extLst>
              <a:ext uri="{FF2B5EF4-FFF2-40B4-BE49-F238E27FC236}">
                <a16:creationId xmlns:a16="http://schemas.microsoft.com/office/drawing/2014/main" id="{C2389CB4-80D7-8FB8-AD79-4AE611A51B1C}"/>
              </a:ext>
            </a:extLst>
          </p:cNvPr>
          <p:cNvSpPr txBox="1"/>
          <p:nvPr/>
        </p:nvSpPr>
        <p:spPr>
          <a:xfrm>
            <a:off x="2450123" y="5033292"/>
            <a:ext cx="8892882" cy="923330"/>
          </a:xfrm>
          <a:prstGeom prst="rect">
            <a:avLst/>
          </a:prstGeom>
          <a:noFill/>
        </p:spPr>
        <p:txBody>
          <a:bodyPr wrap="square">
            <a:spAutoFit/>
          </a:bodyPr>
          <a:lstStyle/>
          <a:p>
            <a:r>
              <a:rPr lang="en-US" sz="1800" dirty="0">
                <a:solidFill>
                  <a:schemeClr val="bg1"/>
                </a:solidFill>
                <a:effectLst/>
                <a:ea typeface="Times New Roman" panose="02020603050405020304" pitchFamily="18" charset="0"/>
              </a:rPr>
              <a:t>However, to understand what happened, we need to examine changes in each group's share of the electorate, which depends on changes in the size of voting populations and changes in voting preferences within those populations.</a:t>
            </a:r>
            <a:endParaRPr lang="en-US" dirty="0"/>
          </a:p>
        </p:txBody>
      </p:sp>
      <p:sp>
        <p:nvSpPr>
          <p:cNvPr id="3" name="Rectangle 2">
            <a:extLst>
              <a:ext uri="{FF2B5EF4-FFF2-40B4-BE49-F238E27FC236}">
                <a16:creationId xmlns:a16="http://schemas.microsoft.com/office/drawing/2014/main" id="{9B8C93C7-DF71-1C0E-F1FA-976E6A82FF95}"/>
              </a:ext>
            </a:extLst>
          </p:cNvPr>
          <p:cNvSpPr/>
          <p:nvPr/>
        </p:nvSpPr>
        <p:spPr>
          <a:xfrm>
            <a:off x="6799384" y="4306001"/>
            <a:ext cx="550985" cy="351693"/>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59F2E0-EC77-FC0D-62A3-ECBC098C1767}"/>
              </a:ext>
            </a:extLst>
          </p:cNvPr>
          <p:cNvSpPr/>
          <p:nvPr/>
        </p:nvSpPr>
        <p:spPr>
          <a:xfrm>
            <a:off x="1447897" y="4306001"/>
            <a:ext cx="550985" cy="351693"/>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a:extLst>
              <a:ext uri="{FF2B5EF4-FFF2-40B4-BE49-F238E27FC236}">
                <a16:creationId xmlns:a16="http://schemas.microsoft.com/office/drawing/2014/main" id="{498D069E-DEDF-CB01-E00F-6F0A98BC9E96}"/>
              </a:ext>
            </a:extLst>
          </p:cNvPr>
          <p:cNvSpPr/>
          <p:nvPr/>
        </p:nvSpPr>
        <p:spPr>
          <a:xfrm rot="5400000">
            <a:off x="6777297" y="3593896"/>
            <a:ext cx="595156" cy="294797"/>
          </a:xfrm>
          <a:prstGeom prst="rightArrow">
            <a:avLst/>
          </a:prstGeom>
          <a:solidFill>
            <a:schemeClr val="bg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A894F7C3-E13E-BF8C-2F34-D9792CF01819}"/>
              </a:ext>
            </a:extLst>
          </p:cNvPr>
          <p:cNvSpPr/>
          <p:nvPr/>
        </p:nvSpPr>
        <p:spPr>
          <a:xfrm rot="5400000">
            <a:off x="1425810" y="3584036"/>
            <a:ext cx="595156" cy="294797"/>
          </a:xfrm>
          <a:prstGeom prst="rightArrow">
            <a:avLst/>
          </a:prstGeom>
          <a:solidFill>
            <a:schemeClr val="bg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301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A50E-92F1-70D5-1481-4E96B1267FBB}"/>
              </a:ext>
            </a:extLst>
          </p:cNvPr>
          <p:cNvSpPr>
            <a:spLocks noGrp="1"/>
          </p:cNvSpPr>
          <p:nvPr>
            <p:ph type="title"/>
          </p:nvPr>
        </p:nvSpPr>
        <p:spPr>
          <a:xfrm>
            <a:off x="964023" y="1430044"/>
            <a:ext cx="4941477" cy="610863"/>
          </a:xfrm>
        </p:spPr>
        <p:txBody>
          <a:bodyPr>
            <a:normAutofit fontScale="90000"/>
          </a:bodyPr>
          <a:lstStyle/>
          <a:p>
            <a:r>
              <a:rPr lang="en-US" dirty="0"/>
              <a:t>Difference between 2016 and 2020 (percentage point)</a:t>
            </a:r>
          </a:p>
        </p:txBody>
      </p:sp>
      <p:graphicFrame>
        <p:nvGraphicFramePr>
          <p:cNvPr id="6" name="Table 6">
            <a:extLst>
              <a:ext uri="{FF2B5EF4-FFF2-40B4-BE49-F238E27FC236}">
                <a16:creationId xmlns:a16="http://schemas.microsoft.com/office/drawing/2014/main" id="{B9C9993D-D0EE-968F-BE66-466D4A9F5508}"/>
              </a:ext>
            </a:extLst>
          </p:cNvPr>
          <p:cNvGraphicFramePr>
            <a:graphicFrameLocks noGrp="1"/>
          </p:cNvGraphicFramePr>
          <p:nvPr>
            <p:ph type="tbl" sz="quarter" idx="10"/>
            <p:extLst>
              <p:ext uri="{D42A27DB-BD31-4B8C-83A1-F6EECF244321}">
                <p14:modId xmlns:p14="http://schemas.microsoft.com/office/powerpoint/2010/main" val="2342612533"/>
              </p:ext>
            </p:extLst>
          </p:nvPr>
        </p:nvGraphicFramePr>
        <p:xfrm>
          <a:off x="952500" y="2209800"/>
          <a:ext cx="10287000" cy="13817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107598236"/>
                    </a:ext>
                  </a:extLst>
                </a:gridCol>
                <a:gridCol w="2057400">
                  <a:extLst>
                    <a:ext uri="{9D8B030D-6E8A-4147-A177-3AD203B41FA5}">
                      <a16:colId xmlns:a16="http://schemas.microsoft.com/office/drawing/2014/main" val="2841997011"/>
                    </a:ext>
                  </a:extLst>
                </a:gridCol>
                <a:gridCol w="2057400">
                  <a:extLst>
                    <a:ext uri="{9D8B030D-6E8A-4147-A177-3AD203B41FA5}">
                      <a16:colId xmlns:a16="http://schemas.microsoft.com/office/drawing/2014/main" val="1575564518"/>
                    </a:ext>
                  </a:extLst>
                </a:gridCol>
                <a:gridCol w="2057400">
                  <a:extLst>
                    <a:ext uri="{9D8B030D-6E8A-4147-A177-3AD203B41FA5}">
                      <a16:colId xmlns:a16="http://schemas.microsoft.com/office/drawing/2014/main" val="2439715941"/>
                    </a:ext>
                  </a:extLst>
                </a:gridCol>
                <a:gridCol w="2057400">
                  <a:extLst>
                    <a:ext uri="{9D8B030D-6E8A-4147-A177-3AD203B41FA5}">
                      <a16:colId xmlns:a16="http://schemas.microsoft.com/office/drawing/2014/main" val="4050688773"/>
                    </a:ext>
                  </a:extLst>
                </a:gridCol>
              </a:tblGrid>
              <a:tr h="370840">
                <a:tc>
                  <a:txBody>
                    <a:bodyPr/>
                    <a:lstStyle/>
                    <a:p>
                      <a:endParaRPr lang="en-US" dirty="0"/>
                    </a:p>
                  </a:txBody>
                  <a:tcPr/>
                </a:tc>
                <a:tc>
                  <a:txBody>
                    <a:bodyPr/>
                    <a:lstStyle/>
                    <a:p>
                      <a:r>
                        <a:rPr lang="en-US" dirty="0"/>
                        <a:t>Non-Hispanic White </a:t>
                      </a:r>
                    </a:p>
                  </a:txBody>
                  <a:tcPr/>
                </a:tc>
                <a:tc>
                  <a:txBody>
                    <a:bodyPr/>
                    <a:lstStyle/>
                    <a:p>
                      <a:r>
                        <a:rPr lang="en-US" dirty="0"/>
                        <a:t>Black</a:t>
                      </a:r>
                    </a:p>
                  </a:txBody>
                  <a:tcPr/>
                </a:tc>
                <a:tc>
                  <a:txBody>
                    <a:bodyPr/>
                    <a:lstStyle/>
                    <a:p>
                      <a:r>
                        <a:rPr lang="en-US" dirty="0"/>
                        <a:t>Hispanic</a:t>
                      </a:r>
                    </a:p>
                  </a:txBody>
                  <a:tcPr/>
                </a:tc>
                <a:tc>
                  <a:txBody>
                    <a:bodyPr/>
                    <a:lstStyle/>
                    <a:p>
                      <a:endParaRPr lang="en-US" dirty="0"/>
                    </a:p>
                  </a:txBody>
                  <a:tcPr/>
                </a:tc>
                <a:extLst>
                  <a:ext uri="{0D108BD9-81ED-4DB2-BD59-A6C34878D82A}">
                    <a16:rowId xmlns:a16="http://schemas.microsoft.com/office/drawing/2014/main" val="3044927864"/>
                  </a:ext>
                </a:extLst>
              </a:tr>
              <a:tr h="370840">
                <a:tc>
                  <a:txBody>
                    <a:bodyPr/>
                    <a:lstStyle/>
                    <a:p>
                      <a:r>
                        <a:rPr lang="en-US" dirty="0"/>
                        <a:t>Clinton/Biden</a:t>
                      </a:r>
                    </a:p>
                  </a:txBody>
                  <a:tcPr/>
                </a:tc>
                <a:tc>
                  <a:txBody>
                    <a:bodyPr/>
                    <a:lstStyle/>
                    <a:p>
                      <a:r>
                        <a:rPr lang="en-US" b="1" dirty="0"/>
                        <a:t>+4-points</a:t>
                      </a:r>
                    </a:p>
                  </a:txBody>
                  <a:tcPr/>
                </a:tc>
                <a:tc>
                  <a:txBody>
                    <a:bodyPr/>
                    <a:lstStyle/>
                    <a:p>
                      <a:r>
                        <a:rPr lang="en-US" dirty="0"/>
                        <a:t>-2-points</a:t>
                      </a:r>
                    </a:p>
                  </a:txBody>
                  <a:tcPr/>
                </a:tc>
                <a:tc>
                  <a:txBody>
                    <a:bodyPr/>
                    <a:lstStyle/>
                    <a:p>
                      <a:r>
                        <a:rPr lang="en-US" dirty="0"/>
                        <a:t>-1-point</a:t>
                      </a:r>
                    </a:p>
                  </a:txBody>
                  <a:tcPr/>
                </a:tc>
                <a:tc>
                  <a:txBody>
                    <a:bodyPr/>
                    <a:lstStyle/>
                    <a:p>
                      <a:endParaRPr lang="en-US" dirty="0"/>
                    </a:p>
                  </a:txBody>
                  <a:tcPr/>
                </a:tc>
                <a:extLst>
                  <a:ext uri="{0D108BD9-81ED-4DB2-BD59-A6C34878D82A}">
                    <a16:rowId xmlns:a16="http://schemas.microsoft.com/office/drawing/2014/main" val="2510648922"/>
                  </a:ext>
                </a:extLst>
              </a:tr>
              <a:tr h="370840">
                <a:tc>
                  <a:txBody>
                    <a:bodyPr/>
                    <a:lstStyle/>
                    <a:p>
                      <a:r>
                        <a:rPr lang="en-US" dirty="0"/>
                        <a:t>Trump</a:t>
                      </a:r>
                    </a:p>
                  </a:txBody>
                  <a:tcPr/>
                </a:tc>
                <a:tc>
                  <a:txBody>
                    <a:bodyPr/>
                    <a:lstStyle/>
                    <a:p>
                      <a:r>
                        <a:rPr lang="en-US" dirty="0"/>
                        <a:t>+1-point</a:t>
                      </a:r>
                    </a:p>
                  </a:txBody>
                  <a:tcPr/>
                </a:tc>
                <a:tc>
                  <a:txBody>
                    <a:bodyPr/>
                    <a:lstStyle/>
                    <a:p>
                      <a:r>
                        <a:rPr lang="en-US" b="1" dirty="0"/>
                        <a:t>+4-points</a:t>
                      </a:r>
                    </a:p>
                  </a:txBody>
                  <a:tcPr/>
                </a:tc>
                <a:tc>
                  <a:txBody>
                    <a:bodyPr/>
                    <a:lstStyle/>
                    <a:p>
                      <a:r>
                        <a:rPr lang="en-US" b="1" dirty="0"/>
                        <a:t>+7-points</a:t>
                      </a:r>
                    </a:p>
                  </a:txBody>
                  <a:tcPr/>
                </a:tc>
                <a:tc>
                  <a:txBody>
                    <a:bodyPr/>
                    <a:lstStyle/>
                    <a:p>
                      <a:endParaRPr lang="en-US" dirty="0"/>
                    </a:p>
                  </a:txBody>
                  <a:tcPr/>
                </a:tc>
                <a:extLst>
                  <a:ext uri="{0D108BD9-81ED-4DB2-BD59-A6C34878D82A}">
                    <a16:rowId xmlns:a16="http://schemas.microsoft.com/office/drawing/2014/main" val="830328927"/>
                  </a:ext>
                </a:extLst>
              </a:tr>
            </a:tbl>
          </a:graphicData>
        </a:graphic>
      </p:graphicFrame>
      <p:sp>
        <p:nvSpPr>
          <p:cNvPr id="4" name="Footer Placeholder 3">
            <a:extLst>
              <a:ext uri="{FF2B5EF4-FFF2-40B4-BE49-F238E27FC236}">
                <a16:creationId xmlns:a16="http://schemas.microsoft.com/office/drawing/2014/main" id="{7F0B1FC5-8011-5D81-F138-0A43DA919D03}"/>
              </a:ext>
            </a:extLst>
          </p:cNvPr>
          <p:cNvSpPr>
            <a:spLocks noGrp="1"/>
          </p:cNvSpPr>
          <p:nvPr>
            <p:ph type="ftr" sz="quarter" idx="12"/>
          </p:nvPr>
        </p:nvSpPr>
        <p:spPr/>
        <p:txBody>
          <a:bodyPr/>
          <a:lstStyle/>
          <a:p>
            <a:r>
              <a:rPr lang="en-US" dirty="0"/>
              <a:t>MASSIVE &amp; WIDESPREAD FRAUD?</a:t>
            </a:r>
          </a:p>
        </p:txBody>
      </p:sp>
      <p:sp>
        <p:nvSpPr>
          <p:cNvPr id="5" name="Slide Number Placeholder 4">
            <a:extLst>
              <a:ext uri="{FF2B5EF4-FFF2-40B4-BE49-F238E27FC236}">
                <a16:creationId xmlns:a16="http://schemas.microsoft.com/office/drawing/2014/main" id="{16779233-CBF0-796E-D1C3-D112A9EE61EF}"/>
              </a:ext>
            </a:extLst>
          </p:cNvPr>
          <p:cNvSpPr>
            <a:spLocks noGrp="1"/>
          </p:cNvSpPr>
          <p:nvPr>
            <p:ph type="sldNum" sz="quarter" idx="13"/>
          </p:nvPr>
        </p:nvSpPr>
        <p:spPr/>
        <p:txBody>
          <a:bodyPr/>
          <a:lstStyle/>
          <a:p>
            <a:fld id="{294A09A9-5501-47C1-A89A-A340965A2BE2}" type="slidenum">
              <a:rPr lang="en-US" smtClean="0"/>
              <a:pPr/>
              <a:t>16</a:t>
            </a:fld>
            <a:endParaRPr lang="en-US" dirty="0">
              <a:latin typeface="+mn-lt"/>
            </a:endParaRPr>
          </a:p>
        </p:txBody>
      </p:sp>
      <p:sp>
        <p:nvSpPr>
          <p:cNvPr id="9" name="TextBox 8">
            <a:extLst>
              <a:ext uri="{FF2B5EF4-FFF2-40B4-BE49-F238E27FC236}">
                <a16:creationId xmlns:a16="http://schemas.microsoft.com/office/drawing/2014/main" id="{A97B2140-EC93-2AC1-E957-864C5A6E0DA1}"/>
              </a:ext>
            </a:extLst>
          </p:cNvPr>
          <p:cNvSpPr txBox="1"/>
          <p:nvPr/>
        </p:nvSpPr>
        <p:spPr>
          <a:xfrm>
            <a:off x="6096000" y="3591560"/>
            <a:ext cx="5180457" cy="276999"/>
          </a:xfrm>
          <a:prstGeom prst="rect">
            <a:avLst/>
          </a:prstGeom>
          <a:noFill/>
        </p:spPr>
        <p:txBody>
          <a:bodyPr wrap="none" rtlCol="0">
            <a:spAutoFit/>
          </a:bodyPr>
          <a:lstStyle/>
          <a:p>
            <a:pPr algn="r"/>
            <a:r>
              <a:rPr lang="en-US" sz="1200" dirty="0">
                <a:solidFill>
                  <a:schemeClr val="bg1"/>
                </a:solidFill>
                <a:effectLst/>
                <a:ea typeface="Times New Roman" panose="02020603050405020304" pitchFamily="18" charset="0"/>
              </a:rPr>
              <a:t>Note: Exit Polls conducted by Edison Research for the National Election Pool.</a:t>
            </a:r>
            <a:r>
              <a:rPr lang="en-US" sz="1200" dirty="0">
                <a:solidFill>
                  <a:schemeClr val="bg1"/>
                </a:solidFill>
                <a:effectLst/>
              </a:rPr>
              <a:t> </a:t>
            </a:r>
            <a:endParaRPr lang="en-US" sz="1200" dirty="0">
              <a:solidFill>
                <a:schemeClr val="bg1"/>
              </a:solidFill>
            </a:endParaRPr>
          </a:p>
        </p:txBody>
      </p:sp>
    </p:spTree>
    <p:extLst>
      <p:ext uri="{BB962C8B-B14F-4D97-AF65-F5344CB8AC3E}">
        <p14:creationId xmlns:p14="http://schemas.microsoft.com/office/powerpoint/2010/main" val="14505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A50E-92F1-70D5-1481-4E96B1267FBB}"/>
              </a:ext>
            </a:extLst>
          </p:cNvPr>
          <p:cNvSpPr>
            <a:spLocks noGrp="1"/>
          </p:cNvSpPr>
          <p:nvPr>
            <p:ph type="title"/>
          </p:nvPr>
        </p:nvSpPr>
        <p:spPr>
          <a:xfrm>
            <a:off x="959827" y="1430048"/>
            <a:ext cx="4941477" cy="610863"/>
          </a:xfrm>
        </p:spPr>
        <p:txBody>
          <a:bodyPr>
            <a:normAutofit fontScale="90000"/>
          </a:bodyPr>
          <a:lstStyle/>
          <a:p>
            <a:r>
              <a:rPr lang="en-US" dirty="0"/>
              <a:t>Difference between 2016 and 2020 (voters added)</a:t>
            </a:r>
          </a:p>
        </p:txBody>
      </p:sp>
      <p:graphicFrame>
        <p:nvGraphicFramePr>
          <p:cNvPr id="6" name="Table 6">
            <a:extLst>
              <a:ext uri="{FF2B5EF4-FFF2-40B4-BE49-F238E27FC236}">
                <a16:creationId xmlns:a16="http://schemas.microsoft.com/office/drawing/2014/main" id="{B9C9993D-D0EE-968F-BE66-466D4A9F5508}"/>
              </a:ext>
            </a:extLst>
          </p:cNvPr>
          <p:cNvGraphicFramePr>
            <a:graphicFrameLocks noGrp="1"/>
          </p:cNvGraphicFramePr>
          <p:nvPr>
            <p:ph type="tbl" sz="quarter" idx="10"/>
            <p:extLst>
              <p:ext uri="{D42A27DB-BD31-4B8C-83A1-F6EECF244321}">
                <p14:modId xmlns:p14="http://schemas.microsoft.com/office/powerpoint/2010/main" val="4229407125"/>
              </p:ext>
            </p:extLst>
          </p:nvPr>
        </p:nvGraphicFramePr>
        <p:xfrm>
          <a:off x="952500" y="2209800"/>
          <a:ext cx="10287000" cy="13817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107598236"/>
                    </a:ext>
                  </a:extLst>
                </a:gridCol>
                <a:gridCol w="2057400">
                  <a:extLst>
                    <a:ext uri="{9D8B030D-6E8A-4147-A177-3AD203B41FA5}">
                      <a16:colId xmlns:a16="http://schemas.microsoft.com/office/drawing/2014/main" val="2841997011"/>
                    </a:ext>
                  </a:extLst>
                </a:gridCol>
                <a:gridCol w="2057400">
                  <a:extLst>
                    <a:ext uri="{9D8B030D-6E8A-4147-A177-3AD203B41FA5}">
                      <a16:colId xmlns:a16="http://schemas.microsoft.com/office/drawing/2014/main" val="1575564518"/>
                    </a:ext>
                  </a:extLst>
                </a:gridCol>
                <a:gridCol w="2057400">
                  <a:extLst>
                    <a:ext uri="{9D8B030D-6E8A-4147-A177-3AD203B41FA5}">
                      <a16:colId xmlns:a16="http://schemas.microsoft.com/office/drawing/2014/main" val="2439715941"/>
                    </a:ext>
                  </a:extLst>
                </a:gridCol>
                <a:gridCol w="2057400">
                  <a:extLst>
                    <a:ext uri="{9D8B030D-6E8A-4147-A177-3AD203B41FA5}">
                      <a16:colId xmlns:a16="http://schemas.microsoft.com/office/drawing/2014/main" val="4050688773"/>
                    </a:ext>
                  </a:extLst>
                </a:gridCol>
              </a:tblGrid>
              <a:tr h="370840">
                <a:tc>
                  <a:txBody>
                    <a:bodyPr/>
                    <a:lstStyle/>
                    <a:p>
                      <a:endParaRPr lang="en-US" dirty="0"/>
                    </a:p>
                  </a:txBody>
                  <a:tcPr/>
                </a:tc>
                <a:tc>
                  <a:txBody>
                    <a:bodyPr/>
                    <a:lstStyle/>
                    <a:p>
                      <a:r>
                        <a:rPr lang="en-US" dirty="0"/>
                        <a:t>Non-Hispanic White </a:t>
                      </a:r>
                    </a:p>
                  </a:txBody>
                  <a:tcPr/>
                </a:tc>
                <a:tc>
                  <a:txBody>
                    <a:bodyPr/>
                    <a:lstStyle/>
                    <a:p>
                      <a:r>
                        <a:rPr lang="en-US" dirty="0"/>
                        <a:t>Black</a:t>
                      </a:r>
                    </a:p>
                  </a:txBody>
                  <a:tcPr/>
                </a:tc>
                <a:tc>
                  <a:txBody>
                    <a:bodyPr/>
                    <a:lstStyle/>
                    <a:p>
                      <a:r>
                        <a:rPr lang="en-US" dirty="0"/>
                        <a:t>Hispanic</a:t>
                      </a:r>
                    </a:p>
                  </a:txBody>
                  <a:tcPr/>
                </a:tc>
                <a:tc>
                  <a:txBody>
                    <a:bodyPr/>
                    <a:lstStyle/>
                    <a:p>
                      <a:r>
                        <a:rPr lang="en-US" dirty="0"/>
                        <a:t>Total</a:t>
                      </a:r>
                    </a:p>
                  </a:txBody>
                  <a:tcPr/>
                </a:tc>
                <a:extLst>
                  <a:ext uri="{0D108BD9-81ED-4DB2-BD59-A6C34878D82A}">
                    <a16:rowId xmlns:a16="http://schemas.microsoft.com/office/drawing/2014/main" val="3044927864"/>
                  </a:ext>
                </a:extLst>
              </a:tr>
              <a:tr h="370840">
                <a:tc>
                  <a:txBody>
                    <a:bodyPr/>
                    <a:lstStyle/>
                    <a:p>
                      <a:r>
                        <a:rPr lang="en-US" dirty="0"/>
                        <a:t>Clinton/Biden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+8,123,287</a:t>
                      </a:r>
                      <a:r>
                        <a:rPr lang="en-US" b="0" dirty="0"/>
                        <a:t> (+4pt)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+3,322,117 (</a:t>
                      </a:r>
                      <a:r>
                        <a:rPr lang="en-US" dirty="0"/>
                        <a:t>-2pt</a:t>
                      </a:r>
                      <a:r>
                        <a:rPr lang="en-US" b="1"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+3,465,117 (</a:t>
                      </a:r>
                      <a:r>
                        <a:rPr lang="en-US" dirty="0"/>
                        <a:t>-1pt</a:t>
                      </a:r>
                      <a:r>
                        <a:rPr lang="en-US" b="1" dirty="0"/>
                        <a:t>)</a:t>
                      </a:r>
                      <a:endParaRPr lang="en-US" dirty="0"/>
                    </a:p>
                  </a:txBody>
                  <a:tcPr/>
                </a:tc>
                <a:tc>
                  <a:txBody>
                    <a:bodyPr/>
                    <a:lstStyle/>
                    <a:p>
                      <a:r>
                        <a:rPr lang="en-US" b="1" dirty="0"/>
                        <a:t>+15,429,985</a:t>
                      </a:r>
                    </a:p>
                  </a:txBody>
                  <a:tcPr/>
                </a:tc>
                <a:extLst>
                  <a:ext uri="{0D108BD9-81ED-4DB2-BD59-A6C34878D82A}">
                    <a16:rowId xmlns:a16="http://schemas.microsoft.com/office/drawing/2014/main" val="2510648922"/>
                  </a:ext>
                </a:extLst>
              </a:tr>
              <a:tr h="370840">
                <a:tc>
                  <a:txBody>
                    <a:bodyPr/>
                    <a:lstStyle/>
                    <a:p>
                      <a:r>
                        <a:rPr lang="en-US" dirty="0"/>
                        <a:t>Trump</a:t>
                      </a:r>
                    </a:p>
                  </a:txBody>
                  <a:tcPr/>
                </a:tc>
                <a:tc>
                  <a:txBody>
                    <a:bodyPr/>
                    <a:lstStyle/>
                    <a:p>
                      <a:r>
                        <a:rPr lang="en-US" dirty="0"/>
                        <a:t>+7,034,729 (+1pt)</a:t>
                      </a:r>
                    </a:p>
                  </a:txBody>
                  <a:tcPr/>
                </a:tc>
                <a:tc>
                  <a:txBody>
                    <a:bodyPr/>
                    <a:lstStyle/>
                    <a:p>
                      <a:r>
                        <a:rPr lang="en-US" dirty="0"/>
                        <a:t>+1,159,478 (+4pt)</a:t>
                      </a:r>
                    </a:p>
                  </a:txBody>
                  <a:tcPr/>
                </a:tc>
                <a:tc>
                  <a:txBody>
                    <a:bodyPr/>
                    <a:lstStyle/>
                    <a:p>
                      <a:r>
                        <a:rPr lang="en-US" dirty="0"/>
                        <a:t>+2,381,260 (+7pt)</a:t>
                      </a:r>
                    </a:p>
                  </a:txBody>
                  <a:tcPr/>
                </a:tc>
                <a:tc>
                  <a:txBody>
                    <a:bodyPr/>
                    <a:lstStyle/>
                    <a:p>
                      <a:r>
                        <a:rPr lang="en-US" dirty="0"/>
                        <a:t>+11,239,150</a:t>
                      </a:r>
                    </a:p>
                  </a:txBody>
                  <a:tcPr/>
                </a:tc>
                <a:extLst>
                  <a:ext uri="{0D108BD9-81ED-4DB2-BD59-A6C34878D82A}">
                    <a16:rowId xmlns:a16="http://schemas.microsoft.com/office/drawing/2014/main" val="830328927"/>
                  </a:ext>
                </a:extLst>
              </a:tr>
            </a:tbl>
          </a:graphicData>
        </a:graphic>
      </p:graphicFrame>
      <p:sp>
        <p:nvSpPr>
          <p:cNvPr id="4" name="Footer Placeholder 3">
            <a:extLst>
              <a:ext uri="{FF2B5EF4-FFF2-40B4-BE49-F238E27FC236}">
                <a16:creationId xmlns:a16="http://schemas.microsoft.com/office/drawing/2014/main" id="{7F0B1FC5-8011-5D81-F138-0A43DA919D03}"/>
              </a:ext>
            </a:extLst>
          </p:cNvPr>
          <p:cNvSpPr>
            <a:spLocks noGrp="1"/>
          </p:cNvSpPr>
          <p:nvPr>
            <p:ph type="ftr" sz="quarter" idx="12"/>
          </p:nvPr>
        </p:nvSpPr>
        <p:spPr/>
        <p:txBody>
          <a:bodyPr/>
          <a:lstStyle/>
          <a:p>
            <a:r>
              <a:rPr lang="en-US" dirty="0"/>
              <a:t>MASSIVE &amp; WIDESPREAD FRAUD?</a:t>
            </a:r>
          </a:p>
        </p:txBody>
      </p:sp>
      <p:sp>
        <p:nvSpPr>
          <p:cNvPr id="5" name="Slide Number Placeholder 4">
            <a:extLst>
              <a:ext uri="{FF2B5EF4-FFF2-40B4-BE49-F238E27FC236}">
                <a16:creationId xmlns:a16="http://schemas.microsoft.com/office/drawing/2014/main" id="{16779233-CBF0-796E-D1C3-D112A9EE61EF}"/>
              </a:ext>
            </a:extLst>
          </p:cNvPr>
          <p:cNvSpPr>
            <a:spLocks noGrp="1"/>
          </p:cNvSpPr>
          <p:nvPr>
            <p:ph type="sldNum" sz="quarter" idx="13"/>
          </p:nvPr>
        </p:nvSpPr>
        <p:spPr/>
        <p:txBody>
          <a:bodyPr/>
          <a:lstStyle/>
          <a:p>
            <a:fld id="{294A09A9-5501-47C1-A89A-A340965A2BE2}" type="slidenum">
              <a:rPr lang="en-US" smtClean="0"/>
              <a:pPr/>
              <a:t>17</a:t>
            </a:fld>
            <a:endParaRPr lang="en-US" dirty="0">
              <a:latin typeface="+mn-lt"/>
            </a:endParaRPr>
          </a:p>
        </p:txBody>
      </p:sp>
      <p:sp>
        <p:nvSpPr>
          <p:cNvPr id="3" name="TextBox 2">
            <a:extLst>
              <a:ext uri="{FF2B5EF4-FFF2-40B4-BE49-F238E27FC236}">
                <a16:creationId xmlns:a16="http://schemas.microsoft.com/office/drawing/2014/main" id="{21223877-3299-C466-029A-94E73AAB80B1}"/>
              </a:ext>
            </a:extLst>
          </p:cNvPr>
          <p:cNvSpPr txBox="1"/>
          <p:nvPr/>
        </p:nvSpPr>
        <p:spPr>
          <a:xfrm>
            <a:off x="6096000" y="4681011"/>
            <a:ext cx="5180457" cy="276999"/>
          </a:xfrm>
          <a:prstGeom prst="rect">
            <a:avLst/>
          </a:prstGeom>
          <a:noFill/>
        </p:spPr>
        <p:txBody>
          <a:bodyPr wrap="none" rtlCol="0">
            <a:spAutoFit/>
          </a:bodyPr>
          <a:lstStyle/>
          <a:p>
            <a:pPr algn="r"/>
            <a:r>
              <a:rPr lang="en-US" sz="1200" dirty="0">
                <a:solidFill>
                  <a:schemeClr val="bg1"/>
                </a:solidFill>
                <a:effectLst/>
                <a:ea typeface="Times New Roman" panose="02020603050405020304" pitchFamily="18" charset="0"/>
              </a:rPr>
              <a:t>Note: Exit Polls conducted by Edison Research for the National Election Pool.</a:t>
            </a:r>
            <a:r>
              <a:rPr lang="en-US" sz="1200" dirty="0">
                <a:solidFill>
                  <a:schemeClr val="bg1"/>
                </a:solidFill>
                <a:effectLst/>
              </a:rPr>
              <a:t> </a:t>
            </a:r>
            <a:endParaRPr lang="en-US" sz="1200" dirty="0">
              <a:solidFill>
                <a:schemeClr val="bg1"/>
              </a:solidFill>
            </a:endParaRPr>
          </a:p>
        </p:txBody>
      </p:sp>
    </p:spTree>
    <p:extLst>
      <p:ext uri="{BB962C8B-B14F-4D97-AF65-F5344CB8AC3E}">
        <p14:creationId xmlns:p14="http://schemas.microsoft.com/office/powerpoint/2010/main" val="506581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ED9E5"/>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2D910F-1AB7-6EF0-C8CC-C65A3B580426}"/>
              </a:ext>
            </a:extLst>
          </p:cNvPr>
          <p:cNvSpPr>
            <a:spLocks noGrp="1"/>
          </p:cNvSpPr>
          <p:nvPr>
            <p:ph type="title"/>
          </p:nvPr>
        </p:nvSpPr>
        <p:spPr/>
        <p:txBody>
          <a:bodyPr>
            <a:normAutofit fontScale="90000"/>
          </a:bodyPr>
          <a:lstStyle/>
          <a:p>
            <a:r>
              <a:rPr lang="en-US" dirty="0"/>
              <a:t>Misinterpreting Statistical Significance</a:t>
            </a:r>
          </a:p>
        </p:txBody>
      </p:sp>
      <p:sp>
        <p:nvSpPr>
          <p:cNvPr id="4" name="Footer Placeholder 3">
            <a:extLst>
              <a:ext uri="{FF2B5EF4-FFF2-40B4-BE49-F238E27FC236}">
                <a16:creationId xmlns:a16="http://schemas.microsoft.com/office/drawing/2014/main" id="{4F2E1D4D-5FB9-08C5-12CA-B582DACA8A80}"/>
              </a:ext>
            </a:extLst>
          </p:cNvPr>
          <p:cNvSpPr>
            <a:spLocks noGrp="1"/>
          </p:cNvSpPr>
          <p:nvPr>
            <p:ph type="ftr" sz="quarter" idx="4294967295"/>
          </p:nvPr>
        </p:nvSpPr>
        <p:spPr>
          <a:xfrm>
            <a:off x="0" y="6332538"/>
            <a:ext cx="1497013" cy="247650"/>
          </a:xfrm>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1CF17734-11C4-020A-ED1C-7BDEF6A4F4B0}"/>
              </a:ext>
            </a:extLst>
          </p:cNvPr>
          <p:cNvSpPr>
            <a:spLocks noGrp="1"/>
          </p:cNvSpPr>
          <p:nvPr>
            <p:ph type="sldNum" sz="quarter" idx="4294967295"/>
          </p:nvPr>
        </p:nvSpPr>
        <p:spPr>
          <a:xfrm>
            <a:off x="0" y="6332538"/>
            <a:ext cx="523875" cy="247650"/>
          </a:xfrm>
        </p:spPr>
        <p:txBody>
          <a:bodyPr/>
          <a:lstStyle/>
          <a:p>
            <a:fld id="{294A09A9-5501-47C1-A89A-A340965A2BE2}" type="slidenum">
              <a:rPr lang="en-US" smtClean="0"/>
              <a:pPr/>
              <a:t>18</a:t>
            </a:fld>
            <a:endParaRPr lang="en-US" dirty="0">
              <a:latin typeface="+mn-lt"/>
            </a:endParaRPr>
          </a:p>
        </p:txBody>
      </p:sp>
    </p:spTree>
    <p:extLst>
      <p:ext uri="{BB962C8B-B14F-4D97-AF65-F5344CB8AC3E}">
        <p14:creationId xmlns:p14="http://schemas.microsoft.com/office/powerpoint/2010/main" val="1398553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3FB07D-6451-D42C-84F6-68F4580AD4F4}"/>
              </a:ext>
            </a:extLst>
          </p:cNvPr>
          <p:cNvSpPr>
            <a:spLocks noGrp="1"/>
          </p:cNvSpPr>
          <p:nvPr>
            <p:ph type="title"/>
          </p:nvPr>
        </p:nvSpPr>
        <p:spPr>
          <a:xfrm>
            <a:off x="964023" y="1207307"/>
            <a:ext cx="4941477" cy="610863"/>
          </a:xfrm>
        </p:spPr>
        <p:txBody>
          <a:bodyPr>
            <a:normAutofit fontScale="90000"/>
          </a:bodyPr>
          <a:lstStyle/>
          <a:p>
            <a:r>
              <a:rPr lang="en-US" dirty="0"/>
              <a:t>Misinterpreting Statistical Significance</a:t>
            </a:r>
          </a:p>
        </p:txBody>
      </p:sp>
      <p:sp>
        <p:nvSpPr>
          <p:cNvPr id="5" name="Text Placeholder 4">
            <a:extLst>
              <a:ext uri="{FF2B5EF4-FFF2-40B4-BE49-F238E27FC236}">
                <a16:creationId xmlns:a16="http://schemas.microsoft.com/office/drawing/2014/main" id="{11B5FBF4-C084-29C9-D74C-91E573A8877E}"/>
              </a:ext>
            </a:extLst>
          </p:cNvPr>
          <p:cNvSpPr>
            <a:spLocks noGrp="1"/>
          </p:cNvSpPr>
          <p:nvPr>
            <p:ph type="body" idx="1"/>
          </p:nvPr>
        </p:nvSpPr>
        <p:spPr/>
        <p:txBody>
          <a:bodyPr/>
          <a:lstStyle/>
          <a:p>
            <a:r>
              <a:rPr lang="en-US" dirty="0"/>
              <a:t>Null Hypothesis</a:t>
            </a:r>
          </a:p>
        </p:txBody>
      </p:sp>
      <p:sp>
        <p:nvSpPr>
          <p:cNvPr id="6" name="Content Placeholder 5">
            <a:extLst>
              <a:ext uri="{FF2B5EF4-FFF2-40B4-BE49-F238E27FC236}">
                <a16:creationId xmlns:a16="http://schemas.microsoft.com/office/drawing/2014/main" id="{E7A2DA52-51E4-50B4-6E3C-7BE94FB88CBF}"/>
              </a:ext>
            </a:extLst>
          </p:cNvPr>
          <p:cNvSpPr>
            <a:spLocks noGrp="1"/>
          </p:cNvSpPr>
          <p:nvPr>
            <p:ph sz="half" idx="2"/>
          </p:nvPr>
        </p:nvSpPr>
        <p:spPr/>
        <p:txBody>
          <a:bodyPr/>
          <a:lstStyle/>
          <a:p>
            <a:r>
              <a:rPr lang="en-US" dirty="0"/>
              <a:t>Statistical significance can only be interpreted in the context of the specific null hypothesis being tested</a:t>
            </a:r>
          </a:p>
        </p:txBody>
      </p:sp>
      <p:sp>
        <p:nvSpPr>
          <p:cNvPr id="7" name="Text Placeholder 6">
            <a:extLst>
              <a:ext uri="{FF2B5EF4-FFF2-40B4-BE49-F238E27FC236}">
                <a16:creationId xmlns:a16="http://schemas.microsoft.com/office/drawing/2014/main" id="{2EE88A7A-8C3B-D94C-1535-D263BC826B17}"/>
              </a:ext>
            </a:extLst>
          </p:cNvPr>
          <p:cNvSpPr>
            <a:spLocks noGrp="1"/>
          </p:cNvSpPr>
          <p:nvPr>
            <p:ph type="body" idx="10"/>
          </p:nvPr>
        </p:nvSpPr>
        <p:spPr/>
        <p:txBody>
          <a:bodyPr/>
          <a:lstStyle/>
          <a:p>
            <a:r>
              <a:rPr lang="en-US" dirty="0"/>
              <a:t>Sample Sizes</a:t>
            </a:r>
          </a:p>
        </p:txBody>
      </p:sp>
      <p:sp>
        <p:nvSpPr>
          <p:cNvPr id="8" name="Content Placeholder 7">
            <a:extLst>
              <a:ext uri="{FF2B5EF4-FFF2-40B4-BE49-F238E27FC236}">
                <a16:creationId xmlns:a16="http://schemas.microsoft.com/office/drawing/2014/main" id="{B3F942B9-E48C-41AF-C015-939B238BBB06}"/>
              </a:ext>
            </a:extLst>
          </p:cNvPr>
          <p:cNvSpPr>
            <a:spLocks noGrp="1"/>
          </p:cNvSpPr>
          <p:nvPr>
            <p:ph sz="half" idx="11"/>
          </p:nvPr>
        </p:nvSpPr>
        <p:spPr/>
        <p:txBody>
          <a:bodyPr/>
          <a:lstStyle/>
          <a:p>
            <a:r>
              <a:rPr lang="en-US" dirty="0"/>
              <a:t>P-values are very strongly linked to sample sizes</a:t>
            </a:r>
          </a:p>
        </p:txBody>
      </p:sp>
      <p:sp>
        <p:nvSpPr>
          <p:cNvPr id="9" name="Text Placeholder 8">
            <a:extLst>
              <a:ext uri="{FF2B5EF4-FFF2-40B4-BE49-F238E27FC236}">
                <a16:creationId xmlns:a16="http://schemas.microsoft.com/office/drawing/2014/main" id="{F603D9C5-8986-EEE9-13CB-80548DFD18F2}"/>
              </a:ext>
            </a:extLst>
          </p:cNvPr>
          <p:cNvSpPr>
            <a:spLocks noGrp="1"/>
          </p:cNvSpPr>
          <p:nvPr>
            <p:ph type="body" idx="12"/>
          </p:nvPr>
        </p:nvSpPr>
        <p:spPr/>
        <p:txBody>
          <a:bodyPr/>
          <a:lstStyle/>
          <a:p>
            <a:r>
              <a:rPr lang="en-US" dirty="0"/>
              <a:t>Substantive Importance</a:t>
            </a:r>
          </a:p>
        </p:txBody>
      </p:sp>
      <p:sp>
        <p:nvSpPr>
          <p:cNvPr id="10" name="Content Placeholder 9">
            <a:extLst>
              <a:ext uri="{FF2B5EF4-FFF2-40B4-BE49-F238E27FC236}">
                <a16:creationId xmlns:a16="http://schemas.microsoft.com/office/drawing/2014/main" id="{FBF4A8B6-DDCA-C432-FF5C-ADA8A7E46880}"/>
              </a:ext>
            </a:extLst>
          </p:cNvPr>
          <p:cNvSpPr>
            <a:spLocks noGrp="1"/>
          </p:cNvSpPr>
          <p:nvPr>
            <p:ph sz="half" idx="13"/>
          </p:nvPr>
        </p:nvSpPr>
        <p:spPr/>
        <p:txBody>
          <a:bodyPr/>
          <a:lstStyle/>
          <a:p>
            <a:r>
              <a:rPr lang="en-US" dirty="0"/>
              <a:t>Confusing statistical significance with substantive importance</a:t>
            </a:r>
          </a:p>
        </p:txBody>
      </p:sp>
    </p:spTree>
    <p:extLst>
      <p:ext uri="{BB962C8B-B14F-4D97-AF65-F5344CB8AC3E}">
        <p14:creationId xmlns:p14="http://schemas.microsoft.com/office/powerpoint/2010/main" val="2345125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Introduction</a:t>
            </a:r>
            <a:endParaRPr lang="en-US" baseline="30000"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p:txBody>
          <a:bodyPr/>
          <a:lstStyle/>
          <a:p>
            <a:r>
              <a:rPr lang="en-US" dirty="0"/>
              <a:t>After the 2020 presidential election, the losing candidate, Donald Trump, claimed that he had been the victim of massive voter fraud that denied him the election.</a:t>
            </a:r>
          </a:p>
          <a:p>
            <a:r>
              <a:rPr lang="en-US" dirty="0"/>
              <a:t>We deal solely with claims about fraud that are grounded, at least in part, on indisputable facts about statistical features of the 2020 presidential election, and comparisons of its outcomes to those of previous presidential elections.</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2</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MASSIVE &amp; WIDESPREAD FRAUD?</a:t>
            </a:r>
          </a:p>
        </p:txBody>
      </p:sp>
      <p:pic>
        <p:nvPicPr>
          <p:cNvPr id="53" name="Picture Placeholder 52" descr="Hanging Lightbulbs">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8" name="Date Placeholder 3">
            <a:extLst>
              <a:ext uri="{FF2B5EF4-FFF2-40B4-BE49-F238E27FC236}">
                <a16:creationId xmlns:a16="http://schemas.microsoft.com/office/drawing/2014/main" id="{2DAD51F7-3210-479B-ADF0-963FBC7E32BD}"/>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June 17, 2023</a:t>
            </a:fld>
            <a:endParaRPr lang="en-US" dirty="0"/>
          </a:p>
        </p:txBody>
      </p:sp>
    </p:spTree>
    <p:extLst>
      <p:ext uri="{BB962C8B-B14F-4D97-AF65-F5344CB8AC3E}">
        <p14:creationId xmlns:p14="http://schemas.microsoft.com/office/powerpoint/2010/main" val="39124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A5C776-4BA1-9E4D-2875-9C260C3FE9E0}"/>
              </a:ext>
            </a:extLst>
          </p:cNvPr>
          <p:cNvSpPr>
            <a:spLocks noGrp="1"/>
          </p:cNvSpPr>
          <p:nvPr>
            <p:ph type="title"/>
          </p:nvPr>
        </p:nvSpPr>
        <p:spPr/>
        <p:txBody>
          <a:bodyPr/>
          <a:lstStyle/>
          <a:p>
            <a:r>
              <a:rPr lang="en-US" dirty="0"/>
              <a:t>Lawsuit</a:t>
            </a:r>
          </a:p>
        </p:txBody>
      </p:sp>
      <p:sp>
        <p:nvSpPr>
          <p:cNvPr id="12" name="Text Placeholder 11">
            <a:extLst>
              <a:ext uri="{FF2B5EF4-FFF2-40B4-BE49-F238E27FC236}">
                <a16:creationId xmlns:a16="http://schemas.microsoft.com/office/drawing/2014/main" id="{0508648D-4E4A-5E30-F02B-E5D8175F9A59}"/>
              </a:ext>
            </a:extLst>
          </p:cNvPr>
          <p:cNvSpPr>
            <a:spLocks noGrp="1"/>
          </p:cNvSpPr>
          <p:nvPr>
            <p:ph type="body" sz="quarter" idx="11"/>
          </p:nvPr>
        </p:nvSpPr>
        <p:spPr/>
        <p:txBody>
          <a:bodyPr/>
          <a:lstStyle/>
          <a:p>
            <a:r>
              <a:rPr lang="en-US" dirty="0"/>
              <a:t>Texas v. Pennsylvania, 592 U.S. ___, was a lawsuit filed at the United States Supreme Court contesting the administration of the 2020 presidential election in certain states, in which Joe Biden defeated incumbent Donald Trump</a:t>
            </a:r>
          </a:p>
        </p:txBody>
      </p:sp>
      <p:sp>
        <p:nvSpPr>
          <p:cNvPr id="9" name="Footer Placeholder 8">
            <a:extLst>
              <a:ext uri="{FF2B5EF4-FFF2-40B4-BE49-F238E27FC236}">
                <a16:creationId xmlns:a16="http://schemas.microsoft.com/office/drawing/2014/main" id="{0ECB28FC-D459-FB02-F614-B8CD1E982D4D}"/>
              </a:ext>
            </a:extLst>
          </p:cNvPr>
          <p:cNvSpPr>
            <a:spLocks noGrp="1"/>
          </p:cNvSpPr>
          <p:nvPr>
            <p:ph type="ftr" sz="quarter" idx="15"/>
          </p:nvPr>
        </p:nvSpPr>
        <p:spPr/>
        <p:txBody>
          <a:bodyPr/>
          <a:lstStyle/>
          <a:p>
            <a:r>
              <a:rPr lang="en-US"/>
              <a:t>Annual Review</a:t>
            </a:r>
            <a:endParaRPr lang="en-US" b="0" dirty="0"/>
          </a:p>
        </p:txBody>
      </p:sp>
      <p:sp>
        <p:nvSpPr>
          <p:cNvPr id="10" name="Slide Number Placeholder 9">
            <a:extLst>
              <a:ext uri="{FF2B5EF4-FFF2-40B4-BE49-F238E27FC236}">
                <a16:creationId xmlns:a16="http://schemas.microsoft.com/office/drawing/2014/main" id="{73410822-0E4C-C021-95C1-3F7DD863DC60}"/>
              </a:ext>
            </a:extLst>
          </p:cNvPr>
          <p:cNvSpPr>
            <a:spLocks noGrp="1"/>
          </p:cNvSpPr>
          <p:nvPr>
            <p:ph type="sldNum" sz="quarter" idx="16"/>
          </p:nvPr>
        </p:nvSpPr>
        <p:spPr/>
        <p:txBody>
          <a:bodyPr/>
          <a:lstStyle/>
          <a:p>
            <a:fld id="{294A09A9-5501-47C1-A89A-A340965A2BE2}" type="slidenum">
              <a:rPr lang="en-US" smtClean="0"/>
              <a:pPr/>
              <a:t>20</a:t>
            </a:fld>
            <a:endParaRPr lang="en-US" dirty="0">
              <a:latin typeface="+mn-lt"/>
            </a:endParaRPr>
          </a:p>
        </p:txBody>
      </p:sp>
      <p:pic>
        <p:nvPicPr>
          <p:cNvPr id="14" name="Picture Placeholder 14" descr="A close-up of a document&#10;&#10;Description automatically generated with low confidence">
            <a:extLst>
              <a:ext uri="{FF2B5EF4-FFF2-40B4-BE49-F238E27FC236}">
                <a16:creationId xmlns:a16="http://schemas.microsoft.com/office/drawing/2014/main" id="{AD055902-508D-2C2C-EC7A-CD180C98E30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6484" r="8519"/>
          <a:stretch/>
        </p:blipFill>
        <p:spPr>
          <a:xfrm>
            <a:off x="5905500" y="1850770"/>
            <a:ext cx="6204437" cy="4858321"/>
          </a:xfrm>
          <a:prstGeom prst="rect">
            <a:avLst/>
          </a:prstGeom>
        </p:spPr>
      </p:pic>
    </p:spTree>
    <p:extLst>
      <p:ext uri="{BB962C8B-B14F-4D97-AF65-F5344CB8AC3E}">
        <p14:creationId xmlns:p14="http://schemas.microsoft.com/office/powerpoint/2010/main" val="384097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up of a document&#10;&#10;Description automatically generated with low confidence">
            <a:extLst>
              <a:ext uri="{FF2B5EF4-FFF2-40B4-BE49-F238E27FC236}">
                <a16:creationId xmlns:a16="http://schemas.microsoft.com/office/drawing/2014/main" id="{5BFB4035-50FE-337F-D1C9-F9693798599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554986" y="1220536"/>
            <a:ext cx="6637014" cy="4416927"/>
          </a:xfrm>
          <a:prstGeom prst="rect">
            <a:avLst/>
          </a:prstGeom>
        </p:spPr>
      </p:pic>
      <p:sp>
        <p:nvSpPr>
          <p:cNvPr id="11" name="Title 10">
            <a:extLst>
              <a:ext uri="{FF2B5EF4-FFF2-40B4-BE49-F238E27FC236}">
                <a16:creationId xmlns:a16="http://schemas.microsoft.com/office/drawing/2014/main" id="{B2D31A84-368E-7295-F9EF-648606951986}"/>
              </a:ext>
            </a:extLst>
          </p:cNvPr>
          <p:cNvSpPr>
            <a:spLocks noGrp="1"/>
          </p:cNvSpPr>
          <p:nvPr>
            <p:ph type="title"/>
          </p:nvPr>
        </p:nvSpPr>
        <p:spPr/>
        <p:txBody>
          <a:bodyPr>
            <a:normAutofit/>
          </a:bodyPr>
          <a:lstStyle/>
          <a:p>
            <a:r>
              <a:rPr lang="en-US" dirty="0"/>
              <a:t>Hypothesis I</a:t>
            </a:r>
          </a:p>
        </p:txBody>
      </p:sp>
      <p:sp>
        <p:nvSpPr>
          <p:cNvPr id="12" name="Text Placeholder 11">
            <a:extLst>
              <a:ext uri="{FF2B5EF4-FFF2-40B4-BE49-F238E27FC236}">
                <a16:creationId xmlns:a16="http://schemas.microsoft.com/office/drawing/2014/main" id="{0074120D-EFFE-E46C-8524-526756E7783E}"/>
              </a:ext>
            </a:extLst>
          </p:cNvPr>
          <p:cNvSpPr>
            <a:spLocks noGrp="1"/>
          </p:cNvSpPr>
          <p:nvPr>
            <p:ph type="body" sz="quarter" idx="11"/>
          </p:nvPr>
        </p:nvSpPr>
        <p:spPr/>
        <p:txBody>
          <a:bodyPr/>
          <a:lstStyle/>
          <a:p>
            <a:r>
              <a:rPr lang="en-US" dirty="0"/>
              <a:t>Dr. Cicchetti noted that he could demonstrate beyond any possibility of error that the vote share distribution for Joe Biden in 2020 differed from that of Hillary Clinton to a statistically improbable degree.</a:t>
            </a:r>
          </a:p>
          <a:p>
            <a:r>
              <a:rPr lang="en-US" b="1" dirty="0"/>
              <a:t>He is certainly </a:t>
            </a:r>
            <a:r>
              <a:rPr lang="en-US" b="1" u="sng" dirty="0"/>
              <a:t>right</a:t>
            </a:r>
            <a:r>
              <a:rPr lang="en-US" b="1" dirty="0"/>
              <a:t> about that fact.</a:t>
            </a:r>
          </a:p>
          <a:p>
            <a:r>
              <a:rPr lang="en-US" dirty="0"/>
              <a:t>But what that shows about election fraud is — </a:t>
            </a:r>
            <a:r>
              <a:rPr lang="en-US" u="sng" dirty="0"/>
              <a:t>exactly nothing</a:t>
            </a:r>
            <a:r>
              <a:rPr lang="en-US" dirty="0"/>
              <a:t>!</a:t>
            </a:r>
          </a:p>
          <a:p>
            <a:r>
              <a:rPr lang="en-US" dirty="0"/>
              <a:t>With a large enough sample size, such comparisons are virtually certain to generate </a:t>
            </a:r>
            <a:r>
              <a:rPr lang="en-US" i="1" dirty="0"/>
              <a:t>statistically significant</a:t>
            </a:r>
            <a:r>
              <a:rPr lang="en-US" dirty="0"/>
              <a:t> differences</a:t>
            </a:r>
          </a:p>
        </p:txBody>
      </p:sp>
      <p:sp>
        <p:nvSpPr>
          <p:cNvPr id="9" name="Footer Placeholder 8">
            <a:extLst>
              <a:ext uri="{FF2B5EF4-FFF2-40B4-BE49-F238E27FC236}">
                <a16:creationId xmlns:a16="http://schemas.microsoft.com/office/drawing/2014/main" id="{92579F75-2C32-1375-7D2B-C4B20C206E0A}"/>
              </a:ext>
            </a:extLst>
          </p:cNvPr>
          <p:cNvSpPr>
            <a:spLocks noGrp="1"/>
          </p:cNvSpPr>
          <p:nvPr>
            <p:ph type="ftr" sz="quarter" idx="15"/>
          </p:nvPr>
        </p:nvSpPr>
        <p:spPr/>
        <p:txBody>
          <a:bodyPr/>
          <a:lstStyle/>
          <a:p>
            <a:r>
              <a:rPr lang="en-US" dirty="0"/>
              <a:t>MASSIVE &amp; WIDESPREAD FRAUD?</a:t>
            </a:r>
          </a:p>
        </p:txBody>
      </p:sp>
      <p:sp>
        <p:nvSpPr>
          <p:cNvPr id="10" name="Slide Number Placeholder 9">
            <a:extLst>
              <a:ext uri="{FF2B5EF4-FFF2-40B4-BE49-F238E27FC236}">
                <a16:creationId xmlns:a16="http://schemas.microsoft.com/office/drawing/2014/main" id="{552D94A9-8EB8-6338-EE1E-2DA33DA5672E}"/>
              </a:ext>
            </a:extLst>
          </p:cNvPr>
          <p:cNvSpPr>
            <a:spLocks noGrp="1"/>
          </p:cNvSpPr>
          <p:nvPr>
            <p:ph type="sldNum" sz="quarter" idx="16"/>
          </p:nvPr>
        </p:nvSpPr>
        <p:spPr/>
        <p:txBody>
          <a:bodyPr/>
          <a:lstStyle/>
          <a:p>
            <a:fld id="{294A09A9-5501-47C1-A89A-A340965A2BE2}" type="slidenum">
              <a:rPr lang="en-US" smtClean="0"/>
              <a:pPr/>
              <a:t>21</a:t>
            </a:fld>
            <a:endParaRPr lang="en-US" dirty="0">
              <a:latin typeface="+mn-lt"/>
            </a:endParaRPr>
          </a:p>
        </p:txBody>
      </p:sp>
    </p:spTree>
    <p:extLst>
      <p:ext uri="{BB962C8B-B14F-4D97-AF65-F5344CB8AC3E}">
        <p14:creationId xmlns:p14="http://schemas.microsoft.com/office/powerpoint/2010/main" val="1376626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up of a document&#10;&#10;Description automatically generated with low confidence">
            <a:extLst>
              <a:ext uri="{FF2B5EF4-FFF2-40B4-BE49-F238E27FC236}">
                <a16:creationId xmlns:a16="http://schemas.microsoft.com/office/drawing/2014/main" id="{5BFB4035-50FE-337F-D1C9-F9693798599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554986" y="1220536"/>
            <a:ext cx="6637014" cy="4416927"/>
          </a:xfrm>
          <a:prstGeom prst="rect">
            <a:avLst/>
          </a:prstGeom>
        </p:spPr>
      </p:pic>
      <p:sp>
        <p:nvSpPr>
          <p:cNvPr id="11" name="Title 10">
            <a:extLst>
              <a:ext uri="{FF2B5EF4-FFF2-40B4-BE49-F238E27FC236}">
                <a16:creationId xmlns:a16="http://schemas.microsoft.com/office/drawing/2014/main" id="{B2D31A84-368E-7295-F9EF-648606951986}"/>
              </a:ext>
            </a:extLst>
          </p:cNvPr>
          <p:cNvSpPr>
            <a:spLocks noGrp="1"/>
          </p:cNvSpPr>
          <p:nvPr>
            <p:ph type="title"/>
          </p:nvPr>
        </p:nvSpPr>
        <p:spPr/>
        <p:txBody>
          <a:bodyPr>
            <a:normAutofit/>
          </a:bodyPr>
          <a:lstStyle/>
          <a:p>
            <a:r>
              <a:rPr lang="en-US" dirty="0"/>
              <a:t>Hypothesis II</a:t>
            </a:r>
          </a:p>
        </p:txBody>
      </p:sp>
      <p:sp>
        <p:nvSpPr>
          <p:cNvPr id="12" name="Text Placeholder 11">
            <a:extLst>
              <a:ext uri="{FF2B5EF4-FFF2-40B4-BE49-F238E27FC236}">
                <a16:creationId xmlns:a16="http://schemas.microsoft.com/office/drawing/2014/main" id="{0074120D-EFFE-E46C-8524-526756E7783E}"/>
              </a:ext>
            </a:extLst>
          </p:cNvPr>
          <p:cNvSpPr>
            <a:spLocks noGrp="1"/>
          </p:cNvSpPr>
          <p:nvPr>
            <p:ph type="body" sz="quarter" idx="11"/>
          </p:nvPr>
        </p:nvSpPr>
        <p:spPr/>
        <p:txBody>
          <a:bodyPr/>
          <a:lstStyle/>
          <a:p>
            <a:r>
              <a:rPr lang="en-US" dirty="0"/>
              <a:t>President Trump’s share of the vote declined relative to those first reported as polls closed on election night as more ballots were tabulated, while in other states he found the reverse pattern.</a:t>
            </a:r>
          </a:p>
          <a:p>
            <a:r>
              <a:rPr lang="en-US" i="1" dirty="0"/>
              <a:t>Hypothesis: “the votes tabulated in the two time periods [were from] random samples from the same population of all votes cast.” (Cicchetti Declaration, page 4).</a:t>
            </a:r>
          </a:p>
          <a:p>
            <a:r>
              <a:rPr lang="en-US" dirty="0"/>
              <a:t>For those familiar with elections, it shows a pattern that was predicted in advance (Foley &amp; Stewart III, 2020)</a:t>
            </a:r>
          </a:p>
        </p:txBody>
      </p:sp>
      <p:sp>
        <p:nvSpPr>
          <p:cNvPr id="9" name="Footer Placeholder 8">
            <a:extLst>
              <a:ext uri="{FF2B5EF4-FFF2-40B4-BE49-F238E27FC236}">
                <a16:creationId xmlns:a16="http://schemas.microsoft.com/office/drawing/2014/main" id="{92579F75-2C32-1375-7D2B-C4B20C206E0A}"/>
              </a:ext>
            </a:extLst>
          </p:cNvPr>
          <p:cNvSpPr>
            <a:spLocks noGrp="1"/>
          </p:cNvSpPr>
          <p:nvPr>
            <p:ph type="ftr" sz="quarter" idx="15"/>
          </p:nvPr>
        </p:nvSpPr>
        <p:spPr/>
        <p:txBody>
          <a:bodyPr/>
          <a:lstStyle/>
          <a:p>
            <a:r>
              <a:rPr lang="en-US" dirty="0"/>
              <a:t>MASSIVE &amp; WIDESPREAD FRAUD?</a:t>
            </a:r>
          </a:p>
        </p:txBody>
      </p:sp>
      <p:sp>
        <p:nvSpPr>
          <p:cNvPr id="10" name="Slide Number Placeholder 9">
            <a:extLst>
              <a:ext uri="{FF2B5EF4-FFF2-40B4-BE49-F238E27FC236}">
                <a16:creationId xmlns:a16="http://schemas.microsoft.com/office/drawing/2014/main" id="{552D94A9-8EB8-6338-EE1E-2DA33DA5672E}"/>
              </a:ext>
            </a:extLst>
          </p:cNvPr>
          <p:cNvSpPr>
            <a:spLocks noGrp="1"/>
          </p:cNvSpPr>
          <p:nvPr>
            <p:ph type="sldNum" sz="quarter" idx="16"/>
          </p:nvPr>
        </p:nvSpPr>
        <p:spPr/>
        <p:txBody>
          <a:bodyPr/>
          <a:lstStyle/>
          <a:p>
            <a:fld id="{294A09A9-5501-47C1-A89A-A340965A2BE2}" type="slidenum">
              <a:rPr lang="en-US" smtClean="0"/>
              <a:pPr/>
              <a:t>22</a:t>
            </a:fld>
            <a:endParaRPr lang="en-US" dirty="0">
              <a:latin typeface="+mn-lt"/>
            </a:endParaRPr>
          </a:p>
        </p:txBody>
      </p:sp>
    </p:spTree>
    <p:extLst>
      <p:ext uri="{BB962C8B-B14F-4D97-AF65-F5344CB8AC3E}">
        <p14:creationId xmlns:p14="http://schemas.microsoft.com/office/powerpoint/2010/main" val="1898216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text, office supplies, book, office equipment&#10;&#10;Description automatically generated">
            <a:extLst>
              <a:ext uri="{FF2B5EF4-FFF2-40B4-BE49-F238E27FC236}">
                <a16:creationId xmlns:a16="http://schemas.microsoft.com/office/drawing/2014/main" id="{C076C01B-B479-F9EE-E2D9-35D866059C1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555" r="20555"/>
          <a:stretch>
            <a:fillRect/>
          </a:stretch>
        </p:blipFill>
        <p:spPr/>
      </p:pic>
      <p:sp>
        <p:nvSpPr>
          <p:cNvPr id="3" name="Title 2">
            <a:extLst>
              <a:ext uri="{FF2B5EF4-FFF2-40B4-BE49-F238E27FC236}">
                <a16:creationId xmlns:a16="http://schemas.microsoft.com/office/drawing/2014/main" id="{84C06907-9825-A590-B3C8-7B77DCEC4355}"/>
              </a:ext>
            </a:extLst>
          </p:cNvPr>
          <p:cNvSpPr>
            <a:spLocks noGrp="1"/>
          </p:cNvSpPr>
          <p:nvPr>
            <p:ph type="title"/>
          </p:nvPr>
        </p:nvSpPr>
        <p:spPr/>
        <p:txBody>
          <a:bodyPr/>
          <a:lstStyle/>
          <a:p>
            <a:r>
              <a:rPr lang="en-US" dirty="0"/>
              <a:t>Counting Votes</a:t>
            </a:r>
          </a:p>
        </p:txBody>
      </p:sp>
      <p:sp>
        <p:nvSpPr>
          <p:cNvPr id="4" name="Text Placeholder 3">
            <a:extLst>
              <a:ext uri="{FF2B5EF4-FFF2-40B4-BE49-F238E27FC236}">
                <a16:creationId xmlns:a16="http://schemas.microsoft.com/office/drawing/2014/main" id="{86431EAC-C7A7-07EF-64ED-C8CB6BD8ED41}"/>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Thirty-seven states allow election officials to begin processing mail-in ballots as they arrive prior to election day. </a:t>
            </a:r>
          </a:p>
          <a:p>
            <a:pPr marL="285750" indent="-285750">
              <a:buFont typeface="Arial" panose="020B0604020202020204" pitchFamily="34" charset="0"/>
              <a:buChar char="•"/>
            </a:pPr>
            <a:r>
              <a:rPr lang="en-US" dirty="0"/>
              <a:t>Another ten states allow processing to begin on election day, but prior to polls closing. </a:t>
            </a:r>
          </a:p>
          <a:p>
            <a:pPr marL="285750" indent="-285750">
              <a:buFont typeface="Arial" panose="020B0604020202020204" pitchFamily="34" charset="0"/>
              <a:buChar char="•"/>
            </a:pPr>
            <a:r>
              <a:rPr lang="en-US" dirty="0"/>
              <a:t>Only Maryland does not permit counting mail-in ballots until after polls close. </a:t>
            </a:r>
          </a:p>
          <a:p>
            <a:pPr marL="285750" indent="-285750">
              <a:buFont typeface="Arial" panose="020B0604020202020204" pitchFamily="34" charset="0"/>
              <a:buChar char="•"/>
            </a:pPr>
            <a:r>
              <a:rPr lang="en-US" dirty="0"/>
              <a:t>Battleground states Michigan, Wisconsin, and Pennsylvania are among the ten states that do not allow counting mail-in ballots until election day.</a:t>
            </a:r>
          </a:p>
        </p:txBody>
      </p:sp>
      <p:sp>
        <p:nvSpPr>
          <p:cNvPr id="5" name="Footer Placeholder 4">
            <a:extLst>
              <a:ext uri="{FF2B5EF4-FFF2-40B4-BE49-F238E27FC236}">
                <a16:creationId xmlns:a16="http://schemas.microsoft.com/office/drawing/2014/main" id="{CFAA7EA7-141F-DFC6-638C-308D2FF26D6A}"/>
              </a:ext>
            </a:extLst>
          </p:cNvPr>
          <p:cNvSpPr>
            <a:spLocks noGrp="1"/>
          </p:cNvSpPr>
          <p:nvPr>
            <p:ph type="ftr" sz="quarter" idx="15"/>
          </p:nvPr>
        </p:nvSpPr>
        <p:spPr/>
        <p:txBody>
          <a:bodyPr/>
          <a:lstStyle/>
          <a:p>
            <a:r>
              <a:rPr lang="en-US" dirty="0"/>
              <a:t>MASSIVE &amp; WIDESPREAD FRAUD?</a:t>
            </a:r>
          </a:p>
        </p:txBody>
      </p:sp>
      <p:sp>
        <p:nvSpPr>
          <p:cNvPr id="6" name="Slide Number Placeholder 5">
            <a:extLst>
              <a:ext uri="{FF2B5EF4-FFF2-40B4-BE49-F238E27FC236}">
                <a16:creationId xmlns:a16="http://schemas.microsoft.com/office/drawing/2014/main" id="{248324DC-2D0C-3951-7782-53975DC42FBE}"/>
              </a:ext>
            </a:extLst>
          </p:cNvPr>
          <p:cNvSpPr>
            <a:spLocks noGrp="1"/>
          </p:cNvSpPr>
          <p:nvPr>
            <p:ph type="sldNum" sz="quarter" idx="16"/>
          </p:nvPr>
        </p:nvSpPr>
        <p:spPr/>
        <p:txBody>
          <a:bodyPr/>
          <a:lstStyle/>
          <a:p>
            <a:fld id="{294A09A9-5501-47C1-A89A-A340965A2BE2}" type="slidenum">
              <a:rPr lang="en-US" smtClean="0"/>
              <a:pPr/>
              <a:t>23</a:t>
            </a:fld>
            <a:endParaRPr lang="en-US" dirty="0">
              <a:latin typeface="+mn-lt"/>
            </a:endParaRPr>
          </a:p>
        </p:txBody>
      </p:sp>
    </p:spTree>
    <p:extLst>
      <p:ext uri="{BB962C8B-B14F-4D97-AF65-F5344CB8AC3E}">
        <p14:creationId xmlns:p14="http://schemas.microsoft.com/office/powerpoint/2010/main" val="1473232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ED9E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E739B7-8B8D-291C-CBCB-590F904E88DD}"/>
              </a:ext>
            </a:extLst>
          </p:cNvPr>
          <p:cNvSpPr>
            <a:spLocks noGrp="1"/>
          </p:cNvSpPr>
          <p:nvPr>
            <p:ph type="title"/>
          </p:nvPr>
        </p:nvSpPr>
        <p:spPr/>
        <p:txBody>
          <a:bodyPr>
            <a:normAutofit fontScale="90000"/>
          </a:bodyPr>
          <a:lstStyle/>
          <a:p>
            <a:r>
              <a:rPr lang="en-US" dirty="0"/>
              <a:t>Meretricious Probabilistic Reasoning</a:t>
            </a:r>
          </a:p>
        </p:txBody>
      </p:sp>
      <p:sp>
        <p:nvSpPr>
          <p:cNvPr id="5" name="Footer Placeholder 4">
            <a:extLst>
              <a:ext uri="{FF2B5EF4-FFF2-40B4-BE49-F238E27FC236}">
                <a16:creationId xmlns:a16="http://schemas.microsoft.com/office/drawing/2014/main" id="{760BC986-BE71-C9AC-DD71-2DBEF8CAD81F}"/>
              </a:ext>
            </a:extLst>
          </p:cNvPr>
          <p:cNvSpPr>
            <a:spLocks noGrp="1"/>
          </p:cNvSpPr>
          <p:nvPr>
            <p:ph type="ftr" sz="quarter" idx="4294967295"/>
          </p:nvPr>
        </p:nvSpPr>
        <p:spPr>
          <a:xfrm>
            <a:off x="261937" y="6346338"/>
            <a:ext cx="1497013" cy="247650"/>
          </a:xfrm>
        </p:spPr>
        <p:txBody>
          <a:bodyPr/>
          <a:lstStyle/>
          <a:p>
            <a:r>
              <a:rPr lang="en-US" dirty="0"/>
              <a:t>MASSIVE &amp; WIDESPREAD FRAUD?</a:t>
            </a:r>
          </a:p>
        </p:txBody>
      </p:sp>
      <p:sp>
        <p:nvSpPr>
          <p:cNvPr id="6" name="Slide Number Placeholder 5">
            <a:extLst>
              <a:ext uri="{FF2B5EF4-FFF2-40B4-BE49-F238E27FC236}">
                <a16:creationId xmlns:a16="http://schemas.microsoft.com/office/drawing/2014/main" id="{A76948CF-F670-030E-B1E9-63CD9219D062}"/>
              </a:ext>
            </a:extLst>
          </p:cNvPr>
          <p:cNvSpPr>
            <a:spLocks noGrp="1"/>
          </p:cNvSpPr>
          <p:nvPr>
            <p:ph type="sldNum" sz="quarter" idx="4294967295"/>
          </p:nvPr>
        </p:nvSpPr>
        <p:spPr>
          <a:xfrm>
            <a:off x="0" y="6332538"/>
            <a:ext cx="523875" cy="247650"/>
          </a:xfrm>
        </p:spPr>
        <p:txBody>
          <a:bodyPr/>
          <a:lstStyle/>
          <a:p>
            <a:fld id="{294A09A9-5501-47C1-A89A-A340965A2BE2}" type="slidenum">
              <a:rPr lang="en-US" smtClean="0"/>
              <a:pPr/>
              <a:t>24</a:t>
            </a:fld>
            <a:endParaRPr lang="en-US" dirty="0">
              <a:latin typeface="+mn-lt"/>
            </a:endParaRPr>
          </a:p>
        </p:txBody>
      </p:sp>
    </p:spTree>
    <p:extLst>
      <p:ext uri="{BB962C8B-B14F-4D97-AF65-F5344CB8AC3E}">
        <p14:creationId xmlns:p14="http://schemas.microsoft.com/office/powerpoint/2010/main" val="1665460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23AF797-E1F0-B640-FBD9-4F4D2519A11A}"/>
              </a:ext>
            </a:extLst>
          </p:cNvPr>
          <p:cNvSpPr>
            <a:spLocks noGrp="1"/>
          </p:cNvSpPr>
          <p:nvPr>
            <p:ph type="title"/>
          </p:nvPr>
        </p:nvSpPr>
        <p:spPr>
          <a:xfrm>
            <a:off x="964023" y="879063"/>
            <a:ext cx="6069823" cy="610863"/>
          </a:xfrm>
        </p:spPr>
        <p:txBody>
          <a:bodyPr>
            <a:normAutofit fontScale="90000"/>
          </a:bodyPr>
          <a:lstStyle/>
          <a:p>
            <a:r>
              <a:rPr lang="en-US" dirty="0"/>
              <a:t>Meretricious Probabilistic Reasoning</a:t>
            </a:r>
          </a:p>
        </p:txBody>
      </p:sp>
      <p:sp>
        <p:nvSpPr>
          <p:cNvPr id="7" name="Text Placeholder 6">
            <a:extLst>
              <a:ext uri="{FF2B5EF4-FFF2-40B4-BE49-F238E27FC236}">
                <a16:creationId xmlns:a16="http://schemas.microsoft.com/office/drawing/2014/main" id="{E074D927-AD72-576A-E7E4-9778F5B42D89}"/>
              </a:ext>
            </a:extLst>
          </p:cNvPr>
          <p:cNvSpPr>
            <a:spLocks noGrp="1"/>
          </p:cNvSpPr>
          <p:nvPr>
            <p:ph type="body" sz="quarter" idx="14"/>
          </p:nvPr>
        </p:nvSpPr>
        <p:spPr/>
        <p:txBody>
          <a:bodyPr/>
          <a:lstStyle/>
          <a:p>
            <a:r>
              <a:rPr lang="en-US" dirty="0" err="1"/>
              <a:t>Benford’s</a:t>
            </a:r>
            <a:r>
              <a:rPr lang="en-US" dirty="0"/>
              <a:t> Law</a:t>
            </a:r>
          </a:p>
        </p:txBody>
      </p:sp>
      <p:sp>
        <p:nvSpPr>
          <p:cNvPr id="12" name="Text Placeholder 11">
            <a:extLst>
              <a:ext uri="{FF2B5EF4-FFF2-40B4-BE49-F238E27FC236}">
                <a16:creationId xmlns:a16="http://schemas.microsoft.com/office/drawing/2014/main" id="{1C7E3F27-1350-9757-E8B8-7157D362520F}"/>
              </a:ext>
            </a:extLst>
          </p:cNvPr>
          <p:cNvSpPr>
            <a:spLocks noGrp="1"/>
          </p:cNvSpPr>
          <p:nvPr>
            <p:ph type="body" sz="quarter" idx="15"/>
          </p:nvPr>
        </p:nvSpPr>
        <p:spPr/>
        <p:txBody>
          <a:bodyPr/>
          <a:lstStyle/>
          <a:p>
            <a:r>
              <a:rPr lang="en-US" dirty="0"/>
              <a:t>To infer from the indubitable fact of some electoral wrongdoing in most states that electoral fraud is massive in both magnitude and geographic spread</a:t>
            </a:r>
          </a:p>
        </p:txBody>
      </p:sp>
      <p:sp>
        <p:nvSpPr>
          <p:cNvPr id="15" name="Text Placeholder 14">
            <a:extLst>
              <a:ext uri="{FF2B5EF4-FFF2-40B4-BE49-F238E27FC236}">
                <a16:creationId xmlns:a16="http://schemas.microsoft.com/office/drawing/2014/main" id="{B91C1BC9-FE42-FD16-2EAB-CFE39386CBE4}"/>
              </a:ext>
            </a:extLst>
          </p:cNvPr>
          <p:cNvSpPr>
            <a:spLocks noGrp="1"/>
          </p:cNvSpPr>
          <p:nvPr>
            <p:ph type="body" sz="quarter" idx="16"/>
          </p:nvPr>
        </p:nvSpPr>
        <p:spPr/>
        <p:txBody>
          <a:bodyPr/>
          <a:lstStyle/>
          <a:p>
            <a:r>
              <a:rPr lang="en-US" dirty="0"/>
              <a:t>Tip of the iceberg fallacy</a:t>
            </a:r>
          </a:p>
        </p:txBody>
      </p:sp>
      <p:sp>
        <p:nvSpPr>
          <p:cNvPr id="16" name="Text Placeholder 15">
            <a:extLst>
              <a:ext uri="{FF2B5EF4-FFF2-40B4-BE49-F238E27FC236}">
                <a16:creationId xmlns:a16="http://schemas.microsoft.com/office/drawing/2014/main" id="{08D7FBA9-2178-FC2A-E09C-2705ACDACD9A}"/>
              </a:ext>
            </a:extLst>
          </p:cNvPr>
          <p:cNvSpPr>
            <a:spLocks noGrp="1"/>
          </p:cNvSpPr>
          <p:nvPr>
            <p:ph type="body" sz="quarter" idx="19"/>
          </p:nvPr>
        </p:nvSpPr>
        <p:spPr/>
        <p:txBody>
          <a:bodyPr/>
          <a:lstStyle/>
          <a:p>
            <a:endParaRPr lang="en-US" dirty="0"/>
          </a:p>
          <a:p>
            <a:r>
              <a:rPr lang="en-US" dirty="0"/>
              <a:t>instances where individuals with the same name and same birthday and/or same birth year were found on voter rolls have been taken as evidence of fraud</a:t>
            </a:r>
          </a:p>
        </p:txBody>
      </p:sp>
      <p:sp>
        <p:nvSpPr>
          <p:cNvPr id="17" name="Text Placeholder 16">
            <a:extLst>
              <a:ext uri="{FF2B5EF4-FFF2-40B4-BE49-F238E27FC236}">
                <a16:creationId xmlns:a16="http://schemas.microsoft.com/office/drawing/2014/main" id="{F9742BF7-2A09-7860-FCEC-4B7B92A08F18}"/>
              </a:ext>
            </a:extLst>
          </p:cNvPr>
          <p:cNvSpPr>
            <a:spLocks noGrp="1"/>
          </p:cNvSpPr>
          <p:nvPr>
            <p:ph type="body" sz="quarter" idx="20"/>
          </p:nvPr>
        </p:nvSpPr>
        <p:spPr/>
        <p:txBody>
          <a:bodyPr/>
          <a:lstStyle/>
          <a:p>
            <a:r>
              <a:rPr lang="en-US" dirty="0"/>
              <a:t>Same Name and Date and Year of Birth</a:t>
            </a:r>
          </a:p>
        </p:txBody>
      </p:sp>
      <p:sp>
        <p:nvSpPr>
          <p:cNvPr id="18" name="Text Placeholder 17">
            <a:extLst>
              <a:ext uri="{FF2B5EF4-FFF2-40B4-BE49-F238E27FC236}">
                <a16:creationId xmlns:a16="http://schemas.microsoft.com/office/drawing/2014/main" id="{65D6A7BA-61FC-12AA-0438-B6B23F95A214}"/>
              </a:ext>
            </a:extLst>
          </p:cNvPr>
          <p:cNvSpPr>
            <a:spLocks noGrp="1"/>
          </p:cNvSpPr>
          <p:nvPr>
            <p:ph type="body" sz="quarter" idx="21"/>
          </p:nvPr>
        </p:nvSpPr>
        <p:spPr/>
        <p:txBody>
          <a:bodyPr/>
          <a:lstStyle/>
          <a:p>
            <a:r>
              <a:rPr lang="en-US" dirty="0"/>
              <a:t>The claim that there was no massive fraud can be rhetorically equated to the claim that there was no fraud, and the latter claim rebutted as a straw man</a:t>
            </a:r>
          </a:p>
        </p:txBody>
      </p:sp>
      <p:sp>
        <p:nvSpPr>
          <p:cNvPr id="19" name="Text Placeholder 18">
            <a:extLst>
              <a:ext uri="{FF2B5EF4-FFF2-40B4-BE49-F238E27FC236}">
                <a16:creationId xmlns:a16="http://schemas.microsoft.com/office/drawing/2014/main" id="{D5F69C8E-0516-8760-172B-32258EE4D6BD}"/>
              </a:ext>
            </a:extLst>
          </p:cNvPr>
          <p:cNvSpPr>
            <a:spLocks noGrp="1"/>
          </p:cNvSpPr>
          <p:nvPr>
            <p:ph type="body" sz="quarter" idx="22"/>
          </p:nvPr>
        </p:nvSpPr>
        <p:spPr/>
        <p:txBody>
          <a:bodyPr/>
          <a:lstStyle/>
          <a:p>
            <a:r>
              <a:rPr lang="en-US" dirty="0"/>
              <a:t>Straw man fallacy</a:t>
            </a:r>
          </a:p>
        </p:txBody>
      </p:sp>
      <p:sp>
        <p:nvSpPr>
          <p:cNvPr id="23" name="Text Placeholder 22">
            <a:extLst>
              <a:ext uri="{FF2B5EF4-FFF2-40B4-BE49-F238E27FC236}">
                <a16:creationId xmlns:a16="http://schemas.microsoft.com/office/drawing/2014/main" id="{BCD3710F-5C7E-07E5-CF7C-8BB2F3564A66}"/>
              </a:ext>
            </a:extLst>
          </p:cNvPr>
          <p:cNvSpPr>
            <a:spLocks noGrp="1"/>
          </p:cNvSpPr>
          <p:nvPr>
            <p:ph type="body" sz="quarter" idx="13"/>
          </p:nvPr>
        </p:nvSpPr>
        <p:spPr/>
        <p:txBody>
          <a:bodyPr/>
          <a:lstStyle/>
          <a:p>
            <a:r>
              <a:rPr lang="en-US" dirty="0" err="1"/>
              <a:t>Benford’s</a:t>
            </a:r>
            <a:r>
              <a:rPr lang="en-US" dirty="0"/>
              <a:t> Law implies that the mean value of the second digit of a distribution of votes at the precinct or other unit-level should equal 4.187</a:t>
            </a:r>
          </a:p>
        </p:txBody>
      </p:sp>
      <p:sp>
        <p:nvSpPr>
          <p:cNvPr id="29" name="Rectangle 28">
            <a:extLst>
              <a:ext uri="{FF2B5EF4-FFF2-40B4-BE49-F238E27FC236}">
                <a16:creationId xmlns:a16="http://schemas.microsoft.com/office/drawing/2014/main" id="{6A297A56-6732-1152-3093-27D66F3A5BAC}"/>
              </a:ext>
            </a:extLst>
          </p:cNvPr>
          <p:cNvSpPr/>
          <p:nvPr/>
        </p:nvSpPr>
        <p:spPr>
          <a:xfrm>
            <a:off x="6353908" y="4092235"/>
            <a:ext cx="2286000" cy="3039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773978CD-C4FF-C459-0408-CE1240931D13}"/>
              </a:ext>
            </a:extLst>
          </p:cNvPr>
          <p:cNvPicPr>
            <a:picLocks noChangeAspect="1"/>
          </p:cNvPicPr>
          <p:nvPr/>
        </p:nvPicPr>
        <p:blipFill>
          <a:blip r:embed="rId2"/>
          <a:stretch>
            <a:fillRect/>
          </a:stretch>
        </p:blipFill>
        <p:spPr>
          <a:xfrm>
            <a:off x="6792092" y="3007202"/>
            <a:ext cx="3985845" cy="3985845"/>
          </a:xfrm>
          <a:prstGeom prst="rect">
            <a:avLst/>
          </a:prstGeom>
        </p:spPr>
      </p:pic>
      <p:sp>
        <p:nvSpPr>
          <p:cNvPr id="25" name="TextBox 24">
            <a:extLst>
              <a:ext uri="{FF2B5EF4-FFF2-40B4-BE49-F238E27FC236}">
                <a16:creationId xmlns:a16="http://schemas.microsoft.com/office/drawing/2014/main" id="{9B8D751C-4CAE-8C61-DD95-3DDC83563258}"/>
              </a:ext>
            </a:extLst>
          </p:cNvPr>
          <p:cNvSpPr txBox="1"/>
          <p:nvPr/>
        </p:nvSpPr>
        <p:spPr>
          <a:xfrm rot="16200000">
            <a:off x="8462170" y="3751844"/>
            <a:ext cx="861133" cy="215444"/>
          </a:xfrm>
          <a:prstGeom prst="rect">
            <a:avLst/>
          </a:prstGeom>
          <a:noFill/>
        </p:spPr>
        <p:txBody>
          <a:bodyPr wrap="none" rtlCol="0">
            <a:spAutoFit/>
          </a:bodyPr>
          <a:lstStyle/>
          <a:p>
            <a:r>
              <a:rPr lang="en-US" sz="800" dirty="0">
                <a:solidFill>
                  <a:schemeClr val="bg1"/>
                </a:solidFill>
              </a:rPr>
              <a:t>95% Probability</a:t>
            </a:r>
          </a:p>
        </p:txBody>
      </p:sp>
      <p:sp>
        <p:nvSpPr>
          <p:cNvPr id="27" name="TextBox 26">
            <a:extLst>
              <a:ext uri="{FF2B5EF4-FFF2-40B4-BE49-F238E27FC236}">
                <a16:creationId xmlns:a16="http://schemas.microsoft.com/office/drawing/2014/main" id="{80845CAC-BBB4-9D6C-71FA-A036CDD780EC}"/>
              </a:ext>
            </a:extLst>
          </p:cNvPr>
          <p:cNvSpPr txBox="1"/>
          <p:nvPr/>
        </p:nvSpPr>
        <p:spPr>
          <a:xfrm rot="16200000">
            <a:off x="7687874" y="5241161"/>
            <a:ext cx="885093" cy="215910"/>
          </a:xfrm>
          <a:prstGeom prst="rect">
            <a:avLst/>
          </a:prstGeom>
          <a:noFill/>
        </p:spPr>
        <p:txBody>
          <a:bodyPr wrap="square">
            <a:spAutoFit/>
          </a:bodyPr>
          <a:lstStyle/>
          <a:p>
            <a:r>
              <a:rPr lang="en-US" sz="800" dirty="0">
                <a:solidFill>
                  <a:schemeClr val="bg1"/>
                </a:solidFill>
              </a:rPr>
              <a:t>50% Probability</a:t>
            </a:r>
          </a:p>
        </p:txBody>
      </p:sp>
    </p:spTree>
    <p:extLst>
      <p:ext uri="{BB962C8B-B14F-4D97-AF65-F5344CB8AC3E}">
        <p14:creationId xmlns:p14="http://schemas.microsoft.com/office/powerpoint/2010/main" val="2763673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ED9E5"/>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F458452-CB59-47A5-49DC-A82200EEA977}"/>
              </a:ext>
            </a:extLst>
          </p:cNvPr>
          <p:cNvSpPr>
            <a:spLocks noGrp="1"/>
          </p:cNvSpPr>
          <p:nvPr>
            <p:ph type="title"/>
          </p:nvPr>
        </p:nvSpPr>
        <p:spPr>
          <a:xfrm>
            <a:off x="3625261" y="3290501"/>
            <a:ext cx="4941477" cy="610863"/>
          </a:xfrm>
        </p:spPr>
        <p:txBody>
          <a:bodyPr>
            <a:normAutofit fontScale="90000"/>
          </a:bodyPr>
          <a:lstStyle/>
          <a:p>
            <a:r>
              <a:rPr lang="en-US" dirty="0"/>
              <a:t>Logically Invalid Arguments with a True Premise involving Historical Election Results Comparisons</a:t>
            </a:r>
          </a:p>
        </p:txBody>
      </p:sp>
      <p:sp>
        <p:nvSpPr>
          <p:cNvPr id="13" name="Footer Placeholder 12">
            <a:extLst>
              <a:ext uri="{FF2B5EF4-FFF2-40B4-BE49-F238E27FC236}">
                <a16:creationId xmlns:a16="http://schemas.microsoft.com/office/drawing/2014/main" id="{35BEB0CD-0BBC-4AA5-05DD-D2D39C52CA0C}"/>
              </a:ext>
            </a:extLst>
          </p:cNvPr>
          <p:cNvSpPr>
            <a:spLocks noGrp="1"/>
          </p:cNvSpPr>
          <p:nvPr>
            <p:ph type="ftr" sz="quarter" idx="4294967295"/>
          </p:nvPr>
        </p:nvSpPr>
        <p:spPr>
          <a:xfrm>
            <a:off x="261937" y="6332538"/>
            <a:ext cx="1497013" cy="247650"/>
          </a:xfrm>
        </p:spPr>
        <p:txBody>
          <a:bodyPr/>
          <a:lstStyle/>
          <a:p>
            <a:r>
              <a:rPr lang="en-US" dirty="0"/>
              <a:t>MASSIVE &amp; WIDESPREAD FRAUD?</a:t>
            </a:r>
          </a:p>
        </p:txBody>
      </p:sp>
      <p:sp>
        <p:nvSpPr>
          <p:cNvPr id="14" name="Slide Number Placeholder 13">
            <a:extLst>
              <a:ext uri="{FF2B5EF4-FFF2-40B4-BE49-F238E27FC236}">
                <a16:creationId xmlns:a16="http://schemas.microsoft.com/office/drawing/2014/main" id="{C40DAD53-08CA-D1B2-8E3E-B3711B0DAEA4}"/>
              </a:ext>
            </a:extLst>
          </p:cNvPr>
          <p:cNvSpPr>
            <a:spLocks noGrp="1"/>
          </p:cNvSpPr>
          <p:nvPr>
            <p:ph type="sldNum" sz="quarter" idx="4294967295"/>
          </p:nvPr>
        </p:nvSpPr>
        <p:spPr>
          <a:xfrm>
            <a:off x="0" y="6332538"/>
            <a:ext cx="523875" cy="247650"/>
          </a:xfrm>
        </p:spPr>
        <p:txBody>
          <a:bodyPr/>
          <a:lstStyle/>
          <a:p>
            <a:fld id="{294A09A9-5501-47C1-A89A-A340965A2BE2}" type="slidenum">
              <a:rPr lang="en-US" smtClean="0"/>
              <a:pPr/>
              <a:t>26</a:t>
            </a:fld>
            <a:endParaRPr lang="en-US" dirty="0">
              <a:latin typeface="+mn-lt"/>
            </a:endParaRPr>
          </a:p>
        </p:txBody>
      </p:sp>
    </p:spTree>
    <p:extLst>
      <p:ext uri="{BB962C8B-B14F-4D97-AF65-F5344CB8AC3E}">
        <p14:creationId xmlns:p14="http://schemas.microsoft.com/office/powerpoint/2010/main" val="244711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C16B063-1EC1-35E5-564D-6F8EE7112E67}"/>
              </a:ext>
            </a:extLst>
          </p:cNvPr>
          <p:cNvSpPr>
            <a:spLocks noGrp="1"/>
          </p:cNvSpPr>
          <p:nvPr>
            <p:ph type="title"/>
          </p:nvPr>
        </p:nvSpPr>
        <p:spPr>
          <a:xfrm>
            <a:off x="964023" y="879063"/>
            <a:ext cx="10946623" cy="867675"/>
          </a:xfrm>
        </p:spPr>
        <p:txBody>
          <a:bodyPr>
            <a:normAutofit fontScale="90000"/>
          </a:bodyPr>
          <a:lstStyle/>
          <a:p>
            <a:r>
              <a:rPr lang="en-US" dirty="0"/>
              <a:t>Logically Invalid Arguments with a True Premise involving Historical Election Results Comparisons</a:t>
            </a:r>
          </a:p>
        </p:txBody>
      </p:sp>
      <p:sp>
        <p:nvSpPr>
          <p:cNvPr id="5" name="Text Placeholder 4">
            <a:extLst>
              <a:ext uri="{FF2B5EF4-FFF2-40B4-BE49-F238E27FC236}">
                <a16:creationId xmlns:a16="http://schemas.microsoft.com/office/drawing/2014/main" id="{35038CFA-7B0B-7B8B-431C-917F9B764035}"/>
              </a:ext>
            </a:extLst>
          </p:cNvPr>
          <p:cNvSpPr>
            <a:spLocks noGrp="1"/>
          </p:cNvSpPr>
          <p:nvPr>
            <p:ph type="body" idx="1"/>
          </p:nvPr>
        </p:nvSpPr>
        <p:spPr/>
        <p:txBody>
          <a:bodyPr/>
          <a:lstStyle/>
          <a:p>
            <a:r>
              <a:rPr lang="en-US" dirty="0"/>
              <a:t>Spoiled ballots</a:t>
            </a:r>
          </a:p>
        </p:txBody>
      </p:sp>
      <p:sp>
        <p:nvSpPr>
          <p:cNvPr id="13" name="Text Placeholder 12">
            <a:extLst>
              <a:ext uri="{FF2B5EF4-FFF2-40B4-BE49-F238E27FC236}">
                <a16:creationId xmlns:a16="http://schemas.microsoft.com/office/drawing/2014/main" id="{A7674C80-79C6-CCD2-E9D9-6DF4C9B89FBC}"/>
              </a:ext>
            </a:extLst>
          </p:cNvPr>
          <p:cNvSpPr>
            <a:spLocks noGrp="1"/>
          </p:cNvSpPr>
          <p:nvPr>
            <p:ph type="body" idx="10"/>
          </p:nvPr>
        </p:nvSpPr>
        <p:spPr/>
        <p:txBody>
          <a:bodyPr/>
          <a:lstStyle/>
          <a:p>
            <a:r>
              <a:rPr lang="en-US" i="1" dirty="0"/>
              <a:t>affirming the consequent</a:t>
            </a:r>
          </a:p>
        </p:txBody>
      </p:sp>
      <p:sp>
        <p:nvSpPr>
          <p:cNvPr id="12" name="Content Placeholder 11">
            <a:extLst>
              <a:ext uri="{FF2B5EF4-FFF2-40B4-BE49-F238E27FC236}">
                <a16:creationId xmlns:a16="http://schemas.microsoft.com/office/drawing/2014/main" id="{FFB15E96-B084-3773-8B5A-E8FC4CC0E59A}"/>
              </a:ext>
            </a:extLst>
          </p:cNvPr>
          <p:cNvSpPr>
            <a:spLocks noGrp="1"/>
          </p:cNvSpPr>
          <p:nvPr>
            <p:ph sz="half" idx="2"/>
          </p:nvPr>
        </p:nvSpPr>
        <p:spPr/>
        <p:txBody>
          <a:bodyPr/>
          <a:lstStyle/>
          <a:p>
            <a:r>
              <a:rPr lang="en-US" dirty="0"/>
              <a:t>There is an empirically accurate observation that the spoiled ballot rate of mail-in ballots in 2020 was much lower (in some states remarkably lower) than in 2016</a:t>
            </a:r>
          </a:p>
        </p:txBody>
      </p:sp>
      <p:sp>
        <p:nvSpPr>
          <p:cNvPr id="14" name="Content Placeholder 13">
            <a:extLst>
              <a:ext uri="{FF2B5EF4-FFF2-40B4-BE49-F238E27FC236}">
                <a16:creationId xmlns:a16="http://schemas.microsoft.com/office/drawing/2014/main" id="{5075AF3F-912D-E641-12CC-5CEFBD687D6A}"/>
              </a:ext>
            </a:extLst>
          </p:cNvPr>
          <p:cNvSpPr>
            <a:spLocks noGrp="1"/>
          </p:cNvSpPr>
          <p:nvPr>
            <p:ph sz="half" idx="13"/>
          </p:nvPr>
        </p:nvSpPr>
        <p:spPr>
          <a:xfrm>
            <a:off x="6362700" y="2799145"/>
            <a:ext cx="4756241" cy="3050669"/>
          </a:xfrm>
        </p:spPr>
        <p:txBody>
          <a:bodyPr>
            <a:normAutofit/>
          </a:bodyPr>
          <a:lstStyle/>
          <a:p>
            <a:r>
              <a:rPr lang="en-US" dirty="0"/>
              <a:t>If there is ballot fraud involving mail-in ballots (A),</a:t>
            </a:r>
          </a:p>
          <a:p>
            <a:r>
              <a:rPr lang="en-US" dirty="0"/>
              <a:t>then the spoilage rate among mail-in ballots will be lower than in the past (B).</a:t>
            </a:r>
          </a:p>
          <a:p>
            <a:r>
              <a:rPr lang="en-US" dirty="0"/>
              <a:t>The spoilage rate among mail-in ballots was lower than in the past. (B)</a:t>
            </a:r>
          </a:p>
          <a:p>
            <a:r>
              <a:rPr lang="en-US" dirty="0"/>
              <a:t>Therefore, there was ballot fraud involving mail-in ballots (A).</a:t>
            </a:r>
          </a:p>
          <a:p>
            <a:endParaRPr lang="en-US" dirty="0"/>
          </a:p>
        </p:txBody>
      </p:sp>
    </p:spTree>
    <p:extLst>
      <p:ext uri="{BB962C8B-B14F-4D97-AF65-F5344CB8AC3E}">
        <p14:creationId xmlns:p14="http://schemas.microsoft.com/office/powerpoint/2010/main" val="2640566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ED9E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89AB39-6FFE-B6A1-880A-21AF638CC911}"/>
              </a:ext>
            </a:extLst>
          </p:cNvPr>
          <p:cNvSpPr>
            <a:spLocks noGrp="1"/>
          </p:cNvSpPr>
          <p:nvPr>
            <p:ph type="title"/>
          </p:nvPr>
        </p:nvSpPr>
        <p:spPr>
          <a:xfrm>
            <a:off x="3625261" y="5132145"/>
            <a:ext cx="4941477" cy="610863"/>
          </a:xfrm>
        </p:spPr>
        <p:txBody>
          <a:bodyPr>
            <a:normAutofit fontScale="90000"/>
          </a:bodyPr>
          <a:lstStyle/>
          <a:p>
            <a:r>
              <a:rPr lang="en-US" dirty="0"/>
              <a:t>Logically Valid Arguments with a False Premise involving Historical Election Results Comparisons</a:t>
            </a:r>
          </a:p>
        </p:txBody>
      </p:sp>
      <p:sp>
        <p:nvSpPr>
          <p:cNvPr id="7" name="Footer Placeholder 6">
            <a:extLst>
              <a:ext uri="{FF2B5EF4-FFF2-40B4-BE49-F238E27FC236}">
                <a16:creationId xmlns:a16="http://schemas.microsoft.com/office/drawing/2014/main" id="{4DD17B6A-FEB4-2527-907A-C3636BB05581}"/>
              </a:ext>
            </a:extLst>
          </p:cNvPr>
          <p:cNvSpPr>
            <a:spLocks noGrp="1"/>
          </p:cNvSpPr>
          <p:nvPr>
            <p:ph type="ftr" sz="quarter" idx="4294967295"/>
          </p:nvPr>
        </p:nvSpPr>
        <p:spPr>
          <a:xfrm>
            <a:off x="258274" y="6347619"/>
            <a:ext cx="1497013" cy="247650"/>
          </a:xfrm>
        </p:spPr>
        <p:txBody>
          <a:bodyPr/>
          <a:lstStyle/>
          <a:p>
            <a:r>
              <a:rPr lang="en-US" dirty="0"/>
              <a:t>MASSIVE &amp; WIDESPREAD FRAUD?</a:t>
            </a:r>
          </a:p>
        </p:txBody>
      </p:sp>
      <p:sp>
        <p:nvSpPr>
          <p:cNvPr id="8" name="Slide Number Placeholder 7">
            <a:extLst>
              <a:ext uri="{FF2B5EF4-FFF2-40B4-BE49-F238E27FC236}">
                <a16:creationId xmlns:a16="http://schemas.microsoft.com/office/drawing/2014/main" id="{2A92715A-3508-2299-95A9-3D6DEB11675B}"/>
              </a:ext>
            </a:extLst>
          </p:cNvPr>
          <p:cNvSpPr>
            <a:spLocks noGrp="1"/>
          </p:cNvSpPr>
          <p:nvPr>
            <p:ph type="sldNum" sz="quarter" idx="4294967295"/>
          </p:nvPr>
        </p:nvSpPr>
        <p:spPr>
          <a:xfrm>
            <a:off x="0" y="6332538"/>
            <a:ext cx="523875" cy="247650"/>
          </a:xfrm>
        </p:spPr>
        <p:txBody>
          <a:bodyPr/>
          <a:lstStyle/>
          <a:p>
            <a:fld id="{294A09A9-5501-47C1-A89A-A340965A2BE2}" type="slidenum">
              <a:rPr lang="en-US" smtClean="0"/>
              <a:pPr/>
              <a:t>28</a:t>
            </a:fld>
            <a:endParaRPr lang="en-US" dirty="0">
              <a:latin typeface="+mn-lt"/>
            </a:endParaRPr>
          </a:p>
        </p:txBody>
      </p:sp>
    </p:spTree>
    <p:extLst>
      <p:ext uri="{BB962C8B-B14F-4D97-AF65-F5344CB8AC3E}">
        <p14:creationId xmlns:p14="http://schemas.microsoft.com/office/powerpoint/2010/main" val="4210089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C16B063-1EC1-35E5-564D-6F8EE7112E67}"/>
              </a:ext>
            </a:extLst>
          </p:cNvPr>
          <p:cNvSpPr>
            <a:spLocks noGrp="1"/>
          </p:cNvSpPr>
          <p:nvPr>
            <p:ph type="title"/>
          </p:nvPr>
        </p:nvSpPr>
        <p:spPr>
          <a:xfrm>
            <a:off x="964023" y="879063"/>
            <a:ext cx="10946623" cy="867675"/>
          </a:xfrm>
        </p:spPr>
        <p:txBody>
          <a:bodyPr>
            <a:normAutofit fontScale="90000"/>
          </a:bodyPr>
          <a:lstStyle/>
          <a:p>
            <a:r>
              <a:rPr lang="en-US" dirty="0"/>
              <a:t>Logically Valid Arguments with a False Premise involving Historical Election Results Comparisons</a:t>
            </a:r>
          </a:p>
        </p:txBody>
      </p:sp>
      <p:sp>
        <p:nvSpPr>
          <p:cNvPr id="5" name="Text Placeholder 4">
            <a:extLst>
              <a:ext uri="{FF2B5EF4-FFF2-40B4-BE49-F238E27FC236}">
                <a16:creationId xmlns:a16="http://schemas.microsoft.com/office/drawing/2014/main" id="{35038CFA-7B0B-7B8B-431C-917F9B764035}"/>
              </a:ext>
            </a:extLst>
          </p:cNvPr>
          <p:cNvSpPr>
            <a:spLocks noGrp="1"/>
          </p:cNvSpPr>
          <p:nvPr>
            <p:ph type="body" idx="1"/>
          </p:nvPr>
        </p:nvSpPr>
        <p:spPr/>
        <p:txBody>
          <a:bodyPr/>
          <a:lstStyle/>
          <a:p>
            <a:r>
              <a:rPr lang="en-US" dirty="0"/>
              <a:t>Presidential coattails</a:t>
            </a:r>
          </a:p>
        </p:txBody>
      </p:sp>
      <p:sp>
        <p:nvSpPr>
          <p:cNvPr id="13" name="Text Placeholder 12">
            <a:extLst>
              <a:ext uri="{FF2B5EF4-FFF2-40B4-BE49-F238E27FC236}">
                <a16:creationId xmlns:a16="http://schemas.microsoft.com/office/drawing/2014/main" id="{A7674C80-79C6-CCD2-E9D9-6DF4C9B89FBC}"/>
              </a:ext>
            </a:extLst>
          </p:cNvPr>
          <p:cNvSpPr>
            <a:spLocks noGrp="1"/>
          </p:cNvSpPr>
          <p:nvPr>
            <p:ph type="body" idx="10"/>
          </p:nvPr>
        </p:nvSpPr>
        <p:spPr/>
        <p:txBody>
          <a:bodyPr/>
          <a:lstStyle/>
          <a:p>
            <a:r>
              <a:rPr lang="en-US" i="1" dirty="0"/>
              <a:t>denying the consequent</a:t>
            </a:r>
          </a:p>
        </p:txBody>
      </p:sp>
      <p:sp>
        <p:nvSpPr>
          <p:cNvPr id="12" name="Content Placeholder 11">
            <a:extLst>
              <a:ext uri="{FF2B5EF4-FFF2-40B4-BE49-F238E27FC236}">
                <a16:creationId xmlns:a16="http://schemas.microsoft.com/office/drawing/2014/main" id="{FFB15E96-B084-3773-8B5A-E8FC4CC0E59A}"/>
              </a:ext>
            </a:extLst>
          </p:cNvPr>
          <p:cNvSpPr>
            <a:spLocks noGrp="1"/>
          </p:cNvSpPr>
          <p:nvPr>
            <p:ph sz="half" idx="2"/>
          </p:nvPr>
        </p:nvSpPr>
        <p:spPr/>
        <p:txBody>
          <a:bodyPr>
            <a:normAutofit lnSpcReduction="10000"/>
          </a:bodyPr>
          <a:lstStyle/>
          <a:p>
            <a:r>
              <a:rPr lang="en-US" dirty="0"/>
              <a:t>Winning presidential candidates have coattails that aid members of their party in the House of Representatives to gain seats</a:t>
            </a:r>
          </a:p>
          <a:p>
            <a:r>
              <a:rPr lang="en-US" dirty="0"/>
              <a:t>The Democrats lost 13 seats in the House of Representatives in 2020, which violates this expectation, and so the claim goes that the implication is that there must have been massive multi-state fraud</a:t>
            </a:r>
          </a:p>
        </p:txBody>
      </p:sp>
      <p:sp>
        <p:nvSpPr>
          <p:cNvPr id="14" name="Content Placeholder 13">
            <a:extLst>
              <a:ext uri="{FF2B5EF4-FFF2-40B4-BE49-F238E27FC236}">
                <a16:creationId xmlns:a16="http://schemas.microsoft.com/office/drawing/2014/main" id="{5075AF3F-912D-E641-12CC-5CEFBD687D6A}"/>
              </a:ext>
            </a:extLst>
          </p:cNvPr>
          <p:cNvSpPr>
            <a:spLocks noGrp="1"/>
          </p:cNvSpPr>
          <p:nvPr>
            <p:ph sz="half" idx="13"/>
          </p:nvPr>
        </p:nvSpPr>
        <p:spPr/>
        <p:txBody>
          <a:bodyPr>
            <a:normAutofit/>
          </a:bodyPr>
          <a:lstStyle/>
          <a:p>
            <a:r>
              <a:rPr lang="en-US" dirty="0"/>
              <a:t>If a presidential candidate wins election (A),</a:t>
            </a:r>
          </a:p>
          <a:p>
            <a:r>
              <a:rPr lang="en-US" dirty="0"/>
              <a:t>then there will be a gain in the number of members of his party in the U.S. House of Representative (B).</a:t>
            </a:r>
          </a:p>
          <a:p>
            <a:r>
              <a:rPr lang="en-US" dirty="0"/>
              <a:t>There was no gain for the Democrats in the House in 2020 (not B)</a:t>
            </a:r>
          </a:p>
          <a:p>
            <a:r>
              <a:rPr lang="en-US" dirty="0"/>
              <a:t>Therefore, Biden must have lost the election (not A)</a:t>
            </a:r>
          </a:p>
        </p:txBody>
      </p:sp>
      <p:sp>
        <p:nvSpPr>
          <p:cNvPr id="3" name="TextBox 2">
            <a:extLst>
              <a:ext uri="{FF2B5EF4-FFF2-40B4-BE49-F238E27FC236}">
                <a16:creationId xmlns:a16="http://schemas.microsoft.com/office/drawing/2014/main" id="{5FB0F98E-D2B5-466E-A59F-44D47B818BF0}"/>
              </a:ext>
            </a:extLst>
          </p:cNvPr>
          <p:cNvSpPr txBox="1"/>
          <p:nvPr/>
        </p:nvSpPr>
        <p:spPr>
          <a:xfrm>
            <a:off x="3563815" y="4852275"/>
            <a:ext cx="7010400" cy="1815882"/>
          </a:xfrm>
          <a:prstGeom prst="rect">
            <a:avLst/>
          </a:prstGeom>
          <a:noFill/>
        </p:spPr>
        <p:txBody>
          <a:bodyPr wrap="square">
            <a:spAutoFit/>
          </a:bodyPr>
          <a:lstStyle/>
          <a:p>
            <a:pPr algn="ctr"/>
            <a:r>
              <a:rPr lang="en-US" sz="1400" b="1" dirty="0">
                <a:solidFill>
                  <a:schemeClr val="bg1"/>
                </a:solidFill>
                <a:effectLst/>
                <a:ea typeface="Times New Roman" panose="02020603050405020304" pitchFamily="18" charset="0"/>
              </a:rPr>
              <a:t>Negative coattails are more likely when</a:t>
            </a:r>
            <a:r>
              <a:rPr lang="en-US" sz="1400" dirty="0">
                <a:solidFill>
                  <a:schemeClr val="bg1"/>
                </a:solidFill>
                <a:effectLst/>
                <a:ea typeface="Times New Roman" panose="02020603050405020304" pitchFamily="18" charset="0"/>
              </a:rPr>
              <a:t>:</a:t>
            </a:r>
          </a:p>
          <a:p>
            <a:pPr marL="342900" indent="-342900">
              <a:buFontTx/>
              <a:buAutoNum type="alphaLcParenBoth"/>
            </a:pPr>
            <a:r>
              <a:rPr lang="en-US" sz="1400" dirty="0">
                <a:solidFill>
                  <a:schemeClr val="bg1"/>
                </a:solidFill>
                <a:effectLst/>
                <a:ea typeface="Times New Roman" panose="02020603050405020304" pitchFamily="18" charset="0"/>
              </a:rPr>
              <a:t>elections are close in popular vote </a:t>
            </a:r>
          </a:p>
          <a:p>
            <a:pPr marL="342900" indent="-342900">
              <a:buAutoNum type="alphaLcParenBoth"/>
            </a:pPr>
            <a:r>
              <a:rPr lang="en-US" sz="1400" dirty="0">
                <a:solidFill>
                  <a:schemeClr val="bg1"/>
                </a:solidFill>
                <a:effectLst/>
                <a:ea typeface="Times New Roman" panose="02020603050405020304" pitchFamily="18" charset="0"/>
              </a:rPr>
              <a:t>there is substantial partisan bias against the party of the presidential winner in the House</a:t>
            </a:r>
          </a:p>
          <a:p>
            <a:pPr marL="342900" indent="-342900">
              <a:buAutoNum type="alphaLcParenBoth"/>
            </a:pPr>
            <a:r>
              <a:rPr lang="en-US" sz="1400" dirty="0">
                <a:solidFill>
                  <a:schemeClr val="bg1"/>
                </a:solidFill>
                <a:effectLst/>
                <a:ea typeface="Times New Roman" panose="02020603050405020304" pitchFamily="18" charset="0"/>
              </a:rPr>
              <a:t>a substantial portion of the votes for the winning presidential candidate are wasted in states that are won by large margins,</a:t>
            </a:r>
          </a:p>
          <a:p>
            <a:pPr marL="342900" indent="-342900">
              <a:buAutoNum type="alphaLcParenBoth"/>
            </a:pPr>
            <a:r>
              <a:rPr lang="en-US" sz="1400" dirty="0">
                <a:solidFill>
                  <a:schemeClr val="bg1"/>
                </a:solidFill>
                <a:effectLst/>
                <a:ea typeface="Times New Roman" panose="02020603050405020304" pitchFamily="18" charset="0"/>
              </a:rPr>
              <a:t>the winning president’s party picked up a significant number of seats in the previous midterm election. All four of these features are found in 2020.</a:t>
            </a:r>
            <a:r>
              <a:rPr lang="en-US" sz="1400" dirty="0">
                <a:solidFill>
                  <a:schemeClr val="bg1"/>
                </a:solidFill>
                <a:effectLst/>
              </a:rPr>
              <a:t> </a:t>
            </a:r>
            <a:endParaRPr lang="en-US" sz="1400" dirty="0">
              <a:solidFill>
                <a:schemeClr val="bg1"/>
              </a:solidFill>
            </a:endParaRPr>
          </a:p>
        </p:txBody>
      </p:sp>
    </p:spTree>
    <p:extLst>
      <p:ext uri="{BB962C8B-B14F-4D97-AF65-F5344CB8AC3E}">
        <p14:creationId xmlns:p14="http://schemas.microsoft.com/office/powerpoint/2010/main" val="116945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ED9E5"/>
        </a:solidFill>
        <a:effectLst/>
      </p:bgPr>
    </p:bg>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88" t="22477" r="1721" b="9175"/>
          <a:stretch/>
        </p:blipFill>
        <p:spPr>
          <a:xfrm>
            <a:off x="-1109784" y="3305907"/>
            <a:ext cx="13301784" cy="5240215"/>
          </a:xfrm>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1519973" y="1476475"/>
            <a:ext cx="4941477" cy="610863"/>
          </a:xfrm>
        </p:spPr>
        <p:txBody>
          <a:bodyPr>
            <a:normAutofit fontScale="90000"/>
          </a:bodyPr>
          <a:lstStyle/>
          <a:p>
            <a:r>
              <a:rPr lang="en-US" dirty="0"/>
              <a:t>Compendium of Claims about Fraud in 2020</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5465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C16B063-1EC1-35E5-564D-6F8EE7112E67}"/>
              </a:ext>
            </a:extLst>
          </p:cNvPr>
          <p:cNvSpPr>
            <a:spLocks noGrp="1"/>
          </p:cNvSpPr>
          <p:nvPr>
            <p:ph type="title"/>
          </p:nvPr>
        </p:nvSpPr>
        <p:spPr>
          <a:xfrm>
            <a:off x="964023" y="879063"/>
            <a:ext cx="10946623" cy="867675"/>
          </a:xfrm>
        </p:spPr>
        <p:txBody>
          <a:bodyPr>
            <a:normAutofit fontScale="90000"/>
          </a:bodyPr>
          <a:lstStyle/>
          <a:p>
            <a:r>
              <a:rPr lang="en-US" dirty="0"/>
              <a:t>Logically Valid Arguments with a False Premise involving Historical Election Results Comparisons</a:t>
            </a:r>
          </a:p>
        </p:txBody>
      </p:sp>
      <p:sp>
        <p:nvSpPr>
          <p:cNvPr id="5" name="Text Placeholder 4">
            <a:extLst>
              <a:ext uri="{FF2B5EF4-FFF2-40B4-BE49-F238E27FC236}">
                <a16:creationId xmlns:a16="http://schemas.microsoft.com/office/drawing/2014/main" id="{35038CFA-7B0B-7B8B-431C-917F9B764035}"/>
              </a:ext>
            </a:extLst>
          </p:cNvPr>
          <p:cNvSpPr>
            <a:spLocks noGrp="1"/>
          </p:cNvSpPr>
          <p:nvPr>
            <p:ph type="body" idx="1"/>
          </p:nvPr>
        </p:nvSpPr>
        <p:spPr/>
        <p:txBody>
          <a:bodyPr/>
          <a:lstStyle/>
          <a:p>
            <a:r>
              <a:rPr lang="en-US" dirty="0"/>
              <a:t>Bellwether counties</a:t>
            </a:r>
          </a:p>
        </p:txBody>
      </p:sp>
      <p:sp>
        <p:nvSpPr>
          <p:cNvPr id="13" name="Text Placeholder 12">
            <a:extLst>
              <a:ext uri="{FF2B5EF4-FFF2-40B4-BE49-F238E27FC236}">
                <a16:creationId xmlns:a16="http://schemas.microsoft.com/office/drawing/2014/main" id="{A7674C80-79C6-CCD2-E9D9-6DF4C9B89FBC}"/>
              </a:ext>
            </a:extLst>
          </p:cNvPr>
          <p:cNvSpPr>
            <a:spLocks noGrp="1"/>
          </p:cNvSpPr>
          <p:nvPr>
            <p:ph type="body" idx="10"/>
          </p:nvPr>
        </p:nvSpPr>
        <p:spPr/>
        <p:txBody>
          <a:bodyPr/>
          <a:lstStyle/>
          <a:p>
            <a:r>
              <a:rPr lang="en-US" i="1" dirty="0"/>
              <a:t>denying the consequent</a:t>
            </a:r>
          </a:p>
        </p:txBody>
      </p:sp>
      <p:sp>
        <p:nvSpPr>
          <p:cNvPr id="12" name="Content Placeholder 11">
            <a:extLst>
              <a:ext uri="{FF2B5EF4-FFF2-40B4-BE49-F238E27FC236}">
                <a16:creationId xmlns:a16="http://schemas.microsoft.com/office/drawing/2014/main" id="{FFB15E96-B084-3773-8B5A-E8FC4CC0E59A}"/>
              </a:ext>
            </a:extLst>
          </p:cNvPr>
          <p:cNvSpPr>
            <a:spLocks noGrp="1"/>
          </p:cNvSpPr>
          <p:nvPr>
            <p:ph sz="half" idx="2"/>
          </p:nvPr>
        </p:nvSpPr>
        <p:spPr/>
        <p:txBody>
          <a:bodyPr>
            <a:normAutofit/>
          </a:bodyPr>
          <a:lstStyle/>
          <a:p>
            <a:r>
              <a:rPr lang="en-US" dirty="0"/>
              <a:t>Biden lost most of the counties that had been bellwether counties, and therefore since bellwether counties predict presidential elections, Biden must really have lost the election</a:t>
            </a:r>
          </a:p>
        </p:txBody>
      </p:sp>
      <p:sp>
        <p:nvSpPr>
          <p:cNvPr id="14" name="Content Placeholder 13">
            <a:extLst>
              <a:ext uri="{FF2B5EF4-FFF2-40B4-BE49-F238E27FC236}">
                <a16:creationId xmlns:a16="http://schemas.microsoft.com/office/drawing/2014/main" id="{5075AF3F-912D-E641-12CC-5CEFBD687D6A}"/>
              </a:ext>
            </a:extLst>
          </p:cNvPr>
          <p:cNvSpPr>
            <a:spLocks noGrp="1"/>
          </p:cNvSpPr>
          <p:nvPr>
            <p:ph sz="half" idx="13"/>
          </p:nvPr>
        </p:nvSpPr>
        <p:spPr/>
        <p:txBody>
          <a:bodyPr>
            <a:normAutofit/>
          </a:bodyPr>
          <a:lstStyle/>
          <a:p>
            <a:r>
              <a:rPr lang="en-US" dirty="0"/>
              <a:t>If a presidential candidate wins the election (A)</a:t>
            </a:r>
          </a:p>
          <a:p>
            <a:r>
              <a:rPr lang="en-US" dirty="0"/>
              <a:t>then they can be expected to carry almost all the bellwether counties (B),</a:t>
            </a:r>
          </a:p>
          <a:p>
            <a:r>
              <a:rPr lang="en-US" dirty="0"/>
              <a:t>Biden lost almost all the bellwether counties (not B)</a:t>
            </a:r>
          </a:p>
          <a:p>
            <a:r>
              <a:rPr lang="en-US" dirty="0"/>
              <a:t>Therefore, Biden must have lost the election (not A)</a:t>
            </a:r>
          </a:p>
        </p:txBody>
      </p:sp>
      <p:sp>
        <p:nvSpPr>
          <p:cNvPr id="3" name="TextBox 2">
            <a:extLst>
              <a:ext uri="{FF2B5EF4-FFF2-40B4-BE49-F238E27FC236}">
                <a16:creationId xmlns:a16="http://schemas.microsoft.com/office/drawing/2014/main" id="{5FB0F98E-D2B5-466E-A59F-44D47B818BF0}"/>
              </a:ext>
            </a:extLst>
          </p:cNvPr>
          <p:cNvSpPr txBox="1"/>
          <p:nvPr/>
        </p:nvSpPr>
        <p:spPr>
          <a:xfrm>
            <a:off x="3563815" y="4852275"/>
            <a:ext cx="7010400" cy="1384995"/>
          </a:xfrm>
          <a:prstGeom prst="rect">
            <a:avLst/>
          </a:prstGeom>
          <a:noFill/>
        </p:spPr>
        <p:txBody>
          <a:bodyPr wrap="square">
            <a:spAutoFit/>
          </a:bodyPr>
          <a:lstStyle/>
          <a:p>
            <a:pPr algn="ctr"/>
            <a:r>
              <a:rPr lang="en-US" sz="1400" dirty="0">
                <a:solidFill>
                  <a:schemeClr val="bg1"/>
                </a:solidFill>
                <a:effectLst/>
                <a:ea typeface="Times New Roman" panose="02020603050405020304" pitchFamily="18" charset="0"/>
              </a:rPr>
              <a:t>A simple binomial model shows that by chance alone, in large groups, some individuals can appear to have repeated (predictive) success even though, for any given event, the probability of success of any actor is only 0.5.</a:t>
            </a:r>
          </a:p>
          <a:p>
            <a:pPr algn="ctr"/>
            <a:r>
              <a:rPr lang="en-US" sz="1400" dirty="0">
                <a:solidFill>
                  <a:schemeClr val="bg1"/>
                </a:solidFill>
              </a:rPr>
              <a:t>By showing that as partisan polarization increases, and presidential politics nationally is competitive, the Electoral College sometimes have Democrats winning and sometimes Republican winning (three each in the 21st century), the likelihood of bellwethers declines</a:t>
            </a:r>
          </a:p>
        </p:txBody>
      </p:sp>
    </p:spTree>
    <p:extLst>
      <p:ext uri="{BB962C8B-B14F-4D97-AF65-F5344CB8AC3E}">
        <p14:creationId xmlns:p14="http://schemas.microsoft.com/office/powerpoint/2010/main" val="1692600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FCCFCB3-197A-080F-9B02-59F8BE8B01A9}"/>
              </a:ext>
            </a:extLst>
          </p:cNvPr>
          <p:cNvSpPr>
            <a:spLocks noGrp="1"/>
          </p:cNvSpPr>
          <p:nvPr>
            <p:ph type="title"/>
          </p:nvPr>
        </p:nvSpPr>
        <p:spPr>
          <a:xfrm>
            <a:off x="964023" y="879063"/>
            <a:ext cx="4941477" cy="610863"/>
          </a:xfrm>
        </p:spPr>
        <p:txBody>
          <a:bodyPr/>
          <a:lstStyle/>
          <a:p>
            <a:r>
              <a:rPr lang="en-US" dirty="0" err="1"/>
              <a:t>Bellweathers</a:t>
            </a:r>
            <a:endParaRPr lang="en-US" dirty="0"/>
          </a:p>
        </p:txBody>
      </p:sp>
      <p:sp>
        <p:nvSpPr>
          <p:cNvPr id="20" name="Text Placeholder 2">
            <a:extLst>
              <a:ext uri="{FF2B5EF4-FFF2-40B4-BE49-F238E27FC236}">
                <a16:creationId xmlns:a16="http://schemas.microsoft.com/office/drawing/2014/main" id="{7B0F892F-3FC8-B34C-99D9-097E019AE329}"/>
              </a:ext>
            </a:extLst>
          </p:cNvPr>
          <p:cNvSpPr>
            <a:spLocks noGrp="1"/>
          </p:cNvSpPr>
          <p:nvPr>
            <p:ph type="body" idx="1"/>
          </p:nvPr>
        </p:nvSpPr>
        <p:spPr>
          <a:xfrm>
            <a:off x="964023" y="2300984"/>
            <a:ext cx="4827178" cy="404216"/>
          </a:xfrm>
        </p:spPr>
        <p:txBody>
          <a:bodyPr/>
          <a:lstStyle/>
          <a:p>
            <a:r>
              <a:rPr lang="en-US" dirty="0"/>
              <a:t>Grofman and Chen (2022)</a:t>
            </a:r>
          </a:p>
        </p:txBody>
      </p:sp>
      <p:sp>
        <p:nvSpPr>
          <p:cNvPr id="24" name="Content Placeholder 4">
            <a:extLst>
              <a:ext uri="{FF2B5EF4-FFF2-40B4-BE49-F238E27FC236}">
                <a16:creationId xmlns:a16="http://schemas.microsoft.com/office/drawing/2014/main" id="{10D79125-75D6-BA17-FE9C-77BD242C4833}"/>
              </a:ext>
            </a:extLst>
          </p:cNvPr>
          <p:cNvSpPr>
            <a:spLocks noGrp="1"/>
          </p:cNvSpPr>
          <p:nvPr>
            <p:ph sz="half" idx="2"/>
          </p:nvPr>
        </p:nvSpPr>
        <p:spPr>
          <a:xfrm>
            <a:off x="964023" y="2799146"/>
            <a:ext cx="4827178" cy="1942138"/>
          </a:xfrm>
        </p:spPr>
        <p:txBody>
          <a:bodyPr/>
          <a:lstStyle/>
          <a:p>
            <a:r>
              <a:rPr lang="en-US" dirty="0"/>
              <a:t>the number of bellwethers we now find is (a) lower than we would expect from the “tossing a fair coin” model of Table 1 and (b) has been exhibiting a steady downward trend</a:t>
            </a:r>
          </a:p>
        </p:txBody>
      </p:sp>
      <p:sp>
        <p:nvSpPr>
          <p:cNvPr id="22" name="Text Placeholder 3">
            <a:extLst>
              <a:ext uri="{FF2B5EF4-FFF2-40B4-BE49-F238E27FC236}">
                <a16:creationId xmlns:a16="http://schemas.microsoft.com/office/drawing/2014/main" id="{B01A6CD9-A34F-1BD3-9A54-27DD6D91F52D}"/>
              </a:ext>
            </a:extLst>
          </p:cNvPr>
          <p:cNvSpPr>
            <a:spLocks noGrp="1"/>
          </p:cNvSpPr>
          <p:nvPr>
            <p:ph type="body" idx="10"/>
          </p:nvPr>
        </p:nvSpPr>
        <p:spPr>
          <a:xfrm>
            <a:off x="6362700" y="2300984"/>
            <a:ext cx="4764829" cy="404216"/>
          </a:xfrm>
        </p:spPr>
        <p:txBody>
          <a:bodyPr>
            <a:normAutofit fontScale="62500" lnSpcReduction="20000"/>
          </a:bodyPr>
          <a:lstStyle/>
          <a:p>
            <a:r>
              <a:rPr lang="en-US" dirty="0"/>
              <a:t>Grofman, Bernard, and </a:t>
            </a:r>
            <a:r>
              <a:rPr lang="en-US" dirty="0" err="1"/>
              <a:t>Haotian</a:t>
            </a:r>
            <a:r>
              <a:rPr lang="en-US" dirty="0"/>
              <a:t> Chen. 2022. “Understanding the Factors that Affect the Incidence of Bellwether Counties: A Conditional Probability Model.” Political Research Quarterly: 106591292110576. </a:t>
            </a:r>
          </a:p>
        </p:txBody>
      </p:sp>
      <p:pic>
        <p:nvPicPr>
          <p:cNvPr id="13" name="Picture Placeholder 12">
            <a:extLst>
              <a:ext uri="{FF2B5EF4-FFF2-40B4-BE49-F238E27FC236}">
                <a16:creationId xmlns:a16="http://schemas.microsoft.com/office/drawing/2014/main" id="{154C018E-B6BB-9727-519F-DCFBB1AE6DEC}"/>
              </a:ext>
            </a:extLst>
          </p:cNvPr>
          <p:cNvPicPr>
            <a:picLocks noGrp="1" noChangeAspect="1"/>
          </p:cNvPicPr>
          <p:nvPr>
            <p:ph sz="half" idx="13"/>
          </p:nvPr>
        </p:nvPicPr>
        <p:blipFill rotWithShape="1">
          <a:blip r:embed="rId2"/>
          <a:srcRect t="24384" r="-3" b="13174"/>
          <a:stretch/>
        </p:blipFill>
        <p:spPr>
          <a:xfrm>
            <a:off x="6362700" y="2798763"/>
            <a:ext cx="4756150" cy="2687637"/>
          </a:xfrm>
          <a:prstGeom prst="rect">
            <a:avLst/>
          </a:prstGeom>
          <a:noFill/>
        </p:spPr>
      </p:pic>
      <p:sp>
        <p:nvSpPr>
          <p:cNvPr id="7" name="Footer Placeholder 6">
            <a:extLst>
              <a:ext uri="{FF2B5EF4-FFF2-40B4-BE49-F238E27FC236}">
                <a16:creationId xmlns:a16="http://schemas.microsoft.com/office/drawing/2014/main" id="{BC4A48EB-A337-0836-1026-51BA438C5BFF}"/>
              </a:ext>
            </a:extLst>
          </p:cNvPr>
          <p:cNvSpPr>
            <a:spLocks noGrp="1"/>
          </p:cNvSpPr>
          <p:nvPr>
            <p:ph type="ftr" sz="quarter" idx="15"/>
          </p:nvPr>
        </p:nvSpPr>
        <p:spPr>
          <a:xfrm>
            <a:off x="1494790" y="6332220"/>
            <a:ext cx="1497330" cy="247651"/>
          </a:xfrm>
        </p:spPr>
        <p:txBody>
          <a:bodyPr anchor="t">
            <a:normAutofit fontScale="92500" lnSpcReduction="20000"/>
          </a:bodyPr>
          <a:lstStyle/>
          <a:p>
            <a:r>
              <a:rPr lang="en-US" dirty="0"/>
              <a:t>MASSIVE &amp; WIDESPREAD FRAUD?</a:t>
            </a:r>
          </a:p>
        </p:txBody>
      </p:sp>
      <p:sp>
        <p:nvSpPr>
          <p:cNvPr id="8" name="Slide Number Placeholder 7">
            <a:extLst>
              <a:ext uri="{FF2B5EF4-FFF2-40B4-BE49-F238E27FC236}">
                <a16:creationId xmlns:a16="http://schemas.microsoft.com/office/drawing/2014/main" id="{C1B571AE-83EF-6608-52CB-D80B4BD96220}"/>
              </a:ext>
            </a:extLst>
          </p:cNvPr>
          <p:cNvSpPr>
            <a:spLocks noGrp="1"/>
          </p:cNvSpPr>
          <p:nvPr>
            <p:ph type="sldNum" sz="quarter" idx="16"/>
          </p:nvPr>
        </p:nvSpPr>
        <p:spPr>
          <a:xfrm>
            <a:off x="971550" y="6332220"/>
            <a:ext cx="523240" cy="247651"/>
          </a:xfrm>
        </p:spPr>
        <p:txBody>
          <a:bodyPr anchor="t">
            <a:normAutofit/>
          </a:bodyPr>
          <a:lstStyle/>
          <a:p>
            <a:pPr>
              <a:spcAft>
                <a:spcPts val="600"/>
              </a:spcAft>
            </a:pPr>
            <a:fld id="{294A09A9-5501-47C1-A89A-A340965A2BE2}" type="slidenum">
              <a:rPr lang="en-US" smtClean="0"/>
              <a:pPr>
                <a:spcAft>
                  <a:spcPts val="600"/>
                </a:spcAft>
              </a:pPr>
              <a:t>31</a:t>
            </a:fld>
            <a:endParaRPr lang="en-US"/>
          </a:p>
        </p:txBody>
      </p:sp>
      <p:sp>
        <p:nvSpPr>
          <p:cNvPr id="15" name="TextBox 14">
            <a:extLst>
              <a:ext uri="{FF2B5EF4-FFF2-40B4-BE49-F238E27FC236}">
                <a16:creationId xmlns:a16="http://schemas.microsoft.com/office/drawing/2014/main" id="{B39F2B0A-1AAB-49C8-5686-284514933EC4}"/>
              </a:ext>
            </a:extLst>
          </p:cNvPr>
          <p:cNvSpPr txBox="1"/>
          <p:nvPr/>
        </p:nvSpPr>
        <p:spPr>
          <a:xfrm>
            <a:off x="3048000" y="5749719"/>
            <a:ext cx="6096000" cy="954107"/>
          </a:xfrm>
          <a:prstGeom prst="rect">
            <a:avLst/>
          </a:prstGeom>
          <a:noFill/>
        </p:spPr>
        <p:txBody>
          <a:bodyPr wrap="square">
            <a:spAutoFit/>
          </a:bodyPr>
          <a:lstStyle/>
          <a:p>
            <a:r>
              <a:rPr lang="en-US" sz="1400" dirty="0">
                <a:solidFill>
                  <a:schemeClr val="bg1"/>
                </a:solidFill>
              </a:rPr>
              <a:t>“Ceteris paribus, the higher the negative correlation between predictive success when the winner is a Democrat and predictive success when the winner is a Republican, the lower will be the likelihood of there being bellwether counties.” (Grofman and Chen 2022)</a:t>
            </a:r>
          </a:p>
        </p:txBody>
      </p:sp>
    </p:spTree>
    <p:extLst>
      <p:ext uri="{BB962C8B-B14F-4D97-AF65-F5344CB8AC3E}">
        <p14:creationId xmlns:p14="http://schemas.microsoft.com/office/powerpoint/2010/main" val="4223541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ED9E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381C1D-FC2B-D20F-0773-FA21CF907174}"/>
              </a:ext>
            </a:extLst>
          </p:cNvPr>
          <p:cNvSpPr>
            <a:spLocks noGrp="1"/>
          </p:cNvSpPr>
          <p:nvPr>
            <p:ph type="title"/>
          </p:nvPr>
        </p:nvSpPr>
        <p:spPr>
          <a:xfrm>
            <a:off x="359390" y="5343156"/>
            <a:ext cx="4941477" cy="610863"/>
          </a:xfrm>
        </p:spPr>
        <p:txBody>
          <a:bodyPr>
            <a:normAutofit fontScale="90000"/>
          </a:bodyPr>
          <a:lstStyle/>
          <a:p>
            <a:r>
              <a:rPr lang="en-US" dirty="0"/>
              <a:t>Logically Valid Arguments with False Statistical Premises Using Comparisons Based on Features or Components of the Same Presidential Election</a:t>
            </a:r>
          </a:p>
        </p:txBody>
      </p:sp>
      <p:sp>
        <p:nvSpPr>
          <p:cNvPr id="7" name="Footer Placeholder 6">
            <a:extLst>
              <a:ext uri="{FF2B5EF4-FFF2-40B4-BE49-F238E27FC236}">
                <a16:creationId xmlns:a16="http://schemas.microsoft.com/office/drawing/2014/main" id="{7398FDEB-1224-E18C-B168-11C0A2062361}"/>
              </a:ext>
            </a:extLst>
          </p:cNvPr>
          <p:cNvSpPr>
            <a:spLocks noGrp="1"/>
          </p:cNvSpPr>
          <p:nvPr>
            <p:ph type="ftr" sz="quarter" idx="4294967295"/>
          </p:nvPr>
        </p:nvSpPr>
        <p:spPr>
          <a:xfrm>
            <a:off x="261937" y="6332538"/>
            <a:ext cx="1497013" cy="247650"/>
          </a:xfrm>
        </p:spPr>
        <p:txBody>
          <a:bodyPr/>
          <a:lstStyle/>
          <a:p>
            <a:r>
              <a:rPr lang="en-US" dirty="0"/>
              <a:t>MASSIVE &amp; WIDESPREAD FRAUD?</a:t>
            </a:r>
          </a:p>
        </p:txBody>
      </p:sp>
      <p:sp>
        <p:nvSpPr>
          <p:cNvPr id="8" name="Slide Number Placeholder 7">
            <a:extLst>
              <a:ext uri="{FF2B5EF4-FFF2-40B4-BE49-F238E27FC236}">
                <a16:creationId xmlns:a16="http://schemas.microsoft.com/office/drawing/2014/main" id="{D1356E1F-FA91-14FC-4626-C78079001BFD}"/>
              </a:ext>
            </a:extLst>
          </p:cNvPr>
          <p:cNvSpPr>
            <a:spLocks noGrp="1"/>
          </p:cNvSpPr>
          <p:nvPr>
            <p:ph type="sldNum" sz="quarter" idx="4294967295"/>
          </p:nvPr>
        </p:nvSpPr>
        <p:spPr>
          <a:xfrm>
            <a:off x="0" y="6332538"/>
            <a:ext cx="523875" cy="247650"/>
          </a:xfrm>
        </p:spPr>
        <p:txBody>
          <a:bodyPr/>
          <a:lstStyle/>
          <a:p>
            <a:fld id="{294A09A9-5501-47C1-A89A-A340965A2BE2}" type="slidenum">
              <a:rPr lang="en-US" smtClean="0"/>
              <a:pPr/>
              <a:t>32</a:t>
            </a:fld>
            <a:endParaRPr lang="en-US" dirty="0">
              <a:latin typeface="+mn-lt"/>
            </a:endParaRPr>
          </a:p>
        </p:txBody>
      </p:sp>
    </p:spTree>
    <p:extLst>
      <p:ext uri="{BB962C8B-B14F-4D97-AF65-F5344CB8AC3E}">
        <p14:creationId xmlns:p14="http://schemas.microsoft.com/office/powerpoint/2010/main" val="2276430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5C78CD1-61B8-2D21-48EB-31EC8447FD88}"/>
              </a:ext>
            </a:extLst>
          </p:cNvPr>
          <p:cNvSpPr>
            <a:spLocks noGrp="1"/>
          </p:cNvSpPr>
          <p:nvPr>
            <p:ph type="title"/>
          </p:nvPr>
        </p:nvSpPr>
        <p:spPr>
          <a:xfrm>
            <a:off x="964023" y="879063"/>
            <a:ext cx="4941477" cy="610863"/>
          </a:xfrm>
        </p:spPr>
        <p:txBody>
          <a:bodyPr anchor="b">
            <a:normAutofit/>
          </a:bodyPr>
          <a:lstStyle/>
          <a:p>
            <a:r>
              <a:rPr lang="en-US" sz="1400"/>
              <a:t>Logically Valid Arguments with False Statistical Premises Using Comparisons Based on Features or Components of the Same Presidential Election</a:t>
            </a:r>
          </a:p>
        </p:txBody>
      </p:sp>
      <p:sp>
        <p:nvSpPr>
          <p:cNvPr id="23" name="Text Placeholder 2">
            <a:extLst>
              <a:ext uri="{FF2B5EF4-FFF2-40B4-BE49-F238E27FC236}">
                <a16:creationId xmlns:a16="http://schemas.microsoft.com/office/drawing/2014/main" id="{13D52546-4927-FD45-4AF4-62FCE7E5C0E8}"/>
              </a:ext>
            </a:extLst>
          </p:cNvPr>
          <p:cNvSpPr>
            <a:spLocks noGrp="1"/>
          </p:cNvSpPr>
          <p:nvPr>
            <p:ph type="body" idx="1"/>
          </p:nvPr>
        </p:nvSpPr>
        <p:spPr>
          <a:xfrm>
            <a:off x="964023" y="2300984"/>
            <a:ext cx="4827178" cy="404216"/>
          </a:xfrm>
        </p:spPr>
        <p:txBody>
          <a:bodyPr>
            <a:normAutofit fontScale="92500" lnSpcReduction="20000"/>
          </a:bodyPr>
          <a:lstStyle/>
          <a:p>
            <a:r>
              <a:rPr lang="en-US" dirty="0"/>
              <a:t>Matching design (within-election, split ticket voting versus straight ticket voting)</a:t>
            </a:r>
          </a:p>
        </p:txBody>
      </p:sp>
      <p:sp>
        <p:nvSpPr>
          <p:cNvPr id="25" name="Text Placeholder 3">
            <a:extLst>
              <a:ext uri="{FF2B5EF4-FFF2-40B4-BE49-F238E27FC236}">
                <a16:creationId xmlns:a16="http://schemas.microsoft.com/office/drawing/2014/main" id="{96C63C59-9D35-F1F0-22D3-8732D94C338D}"/>
              </a:ext>
            </a:extLst>
          </p:cNvPr>
          <p:cNvSpPr>
            <a:spLocks noGrp="1"/>
          </p:cNvSpPr>
          <p:nvPr>
            <p:ph type="body" idx="10"/>
          </p:nvPr>
        </p:nvSpPr>
        <p:spPr>
          <a:xfrm>
            <a:off x="6362700" y="2300984"/>
            <a:ext cx="4764829" cy="404216"/>
          </a:xfrm>
        </p:spPr>
        <p:txBody>
          <a:bodyPr>
            <a:normAutofit fontScale="92500"/>
          </a:bodyPr>
          <a:lstStyle/>
          <a:p>
            <a:r>
              <a:rPr lang="en-US" dirty="0"/>
              <a:t>Ayyadurai’s Trump plot and equivalent Biden plot</a:t>
            </a:r>
          </a:p>
        </p:txBody>
      </p:sp>
      <p:sp>
        <p:nvSpPr>
          <p:cNvPr id="16" name="Text Placeholder 15">
            <a:extLst>
              <a:ext uri="{FF2B5EF4-FFF2-40B4-BE49-F238E27FC236}">
                <a16:creationId xmlns:a16="http://schemas.microsoft.com/office/drawing/2014/main" id="{4A552144-AB77-3604-5E50-12F581A8001C}"/>
              </a:ext>
            </a:extLst>
          </p:cNvPr>
          <p:cNvSpPr>
            <a:spLocks noGrp="1"/>
          </p:cNvSpPr>
          <p:nvPr>
            <p:ph sz="half" idx="2"/>
          </p:nvPr>
        </p:nvSpPr>
        <p:spPr>
          <a:xfrm>
            <a:off x="964023" y="2799146"/>
            <a:ext cx="4827178" cy="2792762"/>
          </a:xfrm>
        </p:spPr>
        <p:txBody>
          <a:bodyPr anchor="t">
            <a:normAutofit fontScale="92500" lnSpcReduction="10000"/>
          </a:bodyPr>
          <a:lstStyle/>
          <a:p>
            <a:r>
              <a:rPr lang="en-US" b="1" dirty="0"/>
              <a:t>Ayyadurai’s Straight Ticket v. Split Ticket vote</a:t>
            </a:r>
            <a:r>
              <a:rPr lang="en-US" dirty="0"/>
              <a:t>: that support levels in straight ticket votes and split ticket votes should be unrelated to Trump’s share in a precinct unless there is voter fraud</a:t>
            </a:r>
          </a:p>
          <a:p>
            <a:r>
              <a:rPr lang="en-US" dirty="0"/>
              <a:t>It turns out there is an easy explanation for this, and it is </a:t>
            </a:r>
            <a:r>
              <a:rPr lang="en-US" u="sng" dirty="0"/>
              <a:t>not</a:t>
            </a:r>
            <a:r>
              <a:rPr lang="en-US" dirty="0"/>
              <a:t> fraud, but instead </a:t>
            </a:r>
            <a:r>
              <a:rPr lang="en-US" i="1" dirty="0"/>
              <a:t>conditional probability</a:t>
            </a:r>
            <a:r>
              <a:rPr lang="en-US" dirty="0"/>
              <a:t>.</a:t>
            </a:r>
          </a:p>
          <a:p>
            <a:r>
              <a:rPr lang="en-US" dirty="0"/>
              <a:t>In a heavily Republican precinct, split-ticket voters are likely to be those voting </a:t>
            </a:r>
            <a:r>
              <a:rPr lang="en-US" u="sng" dirty="0"/>
              <a:t>against</a:t>
            </a:r>
            <a:r>
              <a:rPr lang="en-US" dirty="0"/>
              <a:t> Trump (and since Trump ran well among Republicans in heavily Republican precincts, there won’t be many of them); this contrasts with heavily Democratic precincts where split-ticket voters are likely to be ones voting </a:t>
            </a:r>
            <a:r>
              <a:rPr lang="en-US" u="sng" dirty="0"/>
              <a:t>for</a:t>
            </a:r>
            <a:r>
              <a:rPr lang="en-US" dirty="0"/>
              <a:t> Trump</a:t>
            </a:r>
          </a:p>
        </p:txBody>
      </p:sp>
      <p:pic>
        <p:nvPicPr>
          <p:cNvPr id="18" name="Picture Placeholder 17">
            <a:extLst>
              <a:ext uri="{FF2B5EF4-FFF2-40B4-BE49-F238E27FC236}">
                <a16:creationId xmlns:a16="http://schemas.microsoft.com/office/drawing/2014/main" id="{F915D15A-10FA-E0E1-9F5D-E746DB4B7CE0}"/>
              </a:ext>
            </a:extLst>
          </p:cNvPr>
          <p:cNvPicPr>
            <a:picLocks noGrp="1" noChangeAspect="1"/>
          </p:cNvPicPr>
          <p:nvPr>
            <p:ph sz="half" idx="13"/>
          </p:nvPr>
        </p:nvPicPr>
        <p:blipFill>
          <a:blip r:embed="rId2"/>
          <a:stretch>
            <a:fillRect/>
          </a:stretch>
        </p:blipFill>
        <p:spPr>
          <a:xfrm>
            <a:off x="5617837" y="2503092"/>
            <a:ext cx="6476999" cy="3921154"/>
          </a:xfrm>
          <a:prstGeom prst="rect">
            <a:avLst/>
          </a:prstGeom>
          <a:noFill/>
        </p:spPr>
      </p:pic>
      <p:sp>
        <p:nvSpPr>
          <p:cNvPr id="27" name="Footer Placeholder 6">
            <a:extLst>
              <a:ext uri="{FF2B5EF4-FFF2-40B4-BE49-F238E27FC236}">
                <a16:creationId xmlns:a16="http://schemas.microsoft.com/office/drawing/2014/main" id="{E68E3958-65D5-0922-8CC4-639539712603}"/>
              </a:ext>
            </a:extLst>
          </p:cNvPr>
          <p:cNvSpPr>
            <a:spLocks noGrp="1"/>
          </p:cNvSpPr>
          <p:nvPr>
            <p:ph type="ftr" sz="quarter" idx="15"/>
          </p:nvPr>
        </p:nvSpPr>
        <p:spPr>
          <a:xfrm>
            <a:off x="1494790" y="6332220"/>
            <a:ext cx="1497330" cy="247651"/>
          </a:xfrm>
        </p:spPr>
        <p:txBody>
          <a:bodyPr/>
          <a:lstStyle/>
          <a:p>
            <a:r>
              <a:rPr lang="en-US" dirty="0"/>
              <a:t>MASSIVE &amp; WIDESPREAD FRAUD?</a:t>
            </a:r>
          </a:p>
        </p:txBody>
      </p:sp>
      <p:sp>
        <p:nvSpPr>
          <p:cNvPr id="29" name="Slide Number Placeholder 7">
            <a:extLst>
              <a:ext uri="{FF2B5EF4-FFF2-40B4-BE49-F238E27FC236}">
                <a16:creationId xmlns:a16="http://schemas.microsoft.com/office/drawing/2014/main" id="{0F039107-0A56-C0A6-1FC6-95772B1508D8}"/>
              </a:ext>
            </a:extLst>
          </p:cNvPr>
          <p:cNvSpPr>
            <a:spLocks noGrp="1"/>
          </p:cNvSpPr>
          <p:nvPr>
            <p:ph type="sldNum" sz="quarter" idx="16"/>
          </p:nvPr>
        </p:nvSpPr>
        <p:spPr>
          <a:xfrm>
            <a:off x="971550" y="6332220"/>
            <a:ext cx="523240" cy="247651"/>
          </a:xfrm>
        </p:spPr>
        <p:txBody>
          <a:bodyPr/>
          <a:lstStyle/>
          <a:p>
            <a:pPr>
              <a:spcAft>
                <a:spcPts val="600"/>
              </a:spcAft>
            </a:pPr>
            <a:fld id="{294A09A9-5501-47C1-A89A-A340965A2BE2}" type="slidenum">
              <a:rPr lang="en-US" smtClean="0"/>
              <a:pPr>
                <a:spcAft>
                  <a:spcPts val="600"/>
                </a:spcAft>
              </a:pPr>
              <a:t>33</a:t>
            </a:fld>
            <a:endParaRPr lang="en-US">
              <a:latin typeface="+mn-lt"/>
            </a:endParaRPr>
          </a:p>
        </p:txBody>
      </p:sp>
    </p:spTree>
    <p:extLst>
      <p:ext uri="{BB962C8B-B14F-4D97-AF65-F5344CB8AC3E}">
        <p14:creationId xmlns:p14="http://schemas.microsoft.com/office/powerpoint/2010/main" val="4271614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art&#10;&#10;Description automatically generated">
            <a:extLst>
              <a:ext uri="{FF2B5EF4-FFF2-40B4-BE49-F238E27FC236}">
                <a16:creationId xmlns:a16="http://schemas.microsoft.com/office/drawing/2014/main" id="{D12AC068-C46D-992D-B3E0-15D6D95D2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815" y="0"/>
            <a:ext cx="6858000" cy="6858000"/>
          </a:xfrm>
          <a:prstGeom prst="rect">
            <a:avLst/>
          </a:prstGeom>
        </p:spPr>
      </p:pic>
      <p:sp>
        <p:nvSpPr>
          <p:cNvPr id="15" name="Title 14">
            <a:extLst>
              <a:ext uri="{FF2B5EF4-FFF2-40B4-BE49-F238E27FC236}">
                <a16:creationId xmlns:a16="http://schemas.microsoft.com/office/drawing/2014/main" id="{A5C78CD1-61B8-2D21-48EB-31EC8447FD88}"/>
              </a:ext>
            </a:extLst>
          </p:cNvPr>
          <p:cNvSpPr>
            <a:spLocks noGrp="1"/>
          </p:cNvSpPr>
          <p:nvPr>
            <p:ph type="title"/>
          </p:nvPr>
        </p:nvSpPr>
        <p:spPr>
          <a:xfrm>
            <a:off x="964023" y="879063"/>
            <a:ext cx="4941477" cy="610863"/>
          </a:xfrm>
        </p:spPr>
        <p:txBody>
          <a:bodyPr anchor="b">
            <a:normAutofit/>
          </a:bodyPr>
          <a:lstStyle/>
          <a:p>
            <a:r>
              <a:rPr lang="en-US" sz="1400" dirty="0"/>
              <a:t>Matching design (within-election comparisons of areas with and without fraud claims)</a:t>
            </a:r>
          </a:p>
        </p:txBody>
      </p:sp>
      <p:sp>
        <p:nvSpPr>
          <p:cNvPr id="16" name="Text Placeholder 15">
            <a:extLst>
              <a:ext uri="{FF2B5EF4-FFF2-40B4-BE49-F238E27FC236}">
                <a16:creationId xmlns:a16="http://schemas.microsoft.com/office/drawing/2014/main" id="{4A552144-AB77-3604-5E50-12F581A8001C}"/>
              </a:ext>
            </a:extLst>
          </p:cNvPr>
          <p:cNvSpPr>
            <a:spLocks noGrp="1"/>
          </p:cNvSpPr>
          <p:nvPr>
            <p:ph type="body" sz="quarter" idx="11"/>
          </p:nvPr>
        </p:nvSpPr>
        <p:spPr>
          <a:xfrm>
            <a:off x="952499" y="2289363"/>
            <a:ext cx="4572001" cy="2795232"/>
          </a:xfrm>
        </p:spPr>
        <p:txBody>
          <a:bodyPr>
            <a:normAutofit fontScale="92500" lnSpcReduction="10000"/>
          </a:bodyPr>
          <a:lstStyle/>
          <a:p>
            <a:r>
              <a:rPr lang="en-US" dirty="0"/>
              <a:t>Lott (2020) uses an apparently sophisticated attempt to prove election fraud via statistical analysis, which is now forthcoming in a peer-reviewed journal (Lott, n.d.)</a:t>
            </a:r>
          </a:p>
          <a:p>
            <a:r>
              <a:rPr lang="en-US" dirty="0"/>
              <a:t>“[S]</a:t>
            </a:r>
            <a:r>
              <a:rPr lang="en-US" dirty="0" err="1"/>
              <a:t>tatistical</a:t>
            </a:r>
            <a:r>
              <a:rPr lang="en-US" dirty="0"/>
              <a:t> evidence that irregularities in the absentee vote counting procedure in Fulton County and Allegheny County suppressed votes for Trump and bolstered Biden’s vote count.” (Eggers et al 2021)</a:t>
            </a:r>
          </a:p>
          <a:p>
            <a:r>
              <a:rPr lang="en-US" dirty="0"/>
              <a:t>A matched pairs analysis which compares the difference in support for Trump in adjacent precincts in counties in Georgia and counties in Pennsylvania, such that one of each pair is in a county which voted for Biden and one is in a county which voted for Trump</a:t>
            </a:r>
          </a:p>
        </p:txBody>
      </p:sp>
      <p:sp>
        <p:nvSpPr>
          <p:cNvPr id="27" name="Footer Placeholder 6">
            <a:extLst>
              <a:ext uri="{FF2B5EF4-FFF2-40B4-BE49-F238E27FC236}">
                <a16:creationId xmlns:a16="http://schemas.microsoft.com/office/drawing/2014/main" id="{E68E3958-65D5-0922-8CC4-639539712603}"/>
              </a:ext>
            </a:extLst>
          </p:cNvPr>
          <p:cNvSpPr>
            <a:spLocks noGrp="1"/>
          </p:cNvSpPr>
          <p:nvPr>
            <p:ph type="ftr" sz="quarter" idx="15"/>
          </p:nvPr>
        </p:nvSpPr>
        <p:spPr>
          <a:xfrm>
            <a:off x="1494790" y="6332220"/>
            <a:ext cx="1497330" cy="247651"/>
          </a:xfrm>
        </p:spPr>
        <p:txBody>
          <a:bodyPr anchor="t">
            <a:normAutofit fontScale="92500" lnSpcReduction="20000"/>
          </a:bodyPr>
          <a:lstStyle/>
          <a:p>
            <a:r>
              <a:rPr lang="en-US" dirty="0"/>
              <a:t>MASSIVE &amp; WIDESPREAD FRAUD?</a:t>
            </a:r>
          </a:p>
        </p:txBody>
      </p:sp>
      <p:sp>
        <p:nvSpPr>
          <p:cNvPr id="29" name="Slide Number Placeholder 7">
            <a:extLst>
              <a:ext uri="{FF2B5EF4-FFF2-40B4-BE49-F238E27FC236}">
                <a16:creationId xmlns:a16="http://schemas.microsoft.com/office/drawing/2014/main" id="{0F039107-0A56-C0A6-1FC6-95772B1508D8}"/>
              </a:ext>
            </a:extLst>
          </p:cNvPr>
          <p:cNvSpPr>
            <a:spLocks noGrp="1"/>
          </p:cNvSpPr>
          <p:nvPr>
            <p:ph type="sldNum" sz="quarter" idx="16"/>
          </p:nvPr>
        </p:nvSpPr>
        <p:spPr>
          <a:xfrm>
            <a:off x="971550" y="6332220"/>
            <a:ext cx="523240" cy="247651"/>
          </a:xfrm>
        </p:spPr>
        <p:txBody>
          <a:bodyPr anchor="t">
            <a:normAutofit/>
          </a:bodyPr>
          <a:lstStyle/>
          <a:p>
            <a:pPr>
              <a:spcAft>
                <a:spcPts val="600"/>
              </a:spcAft>
            </a:pPr>
            <a:fld id="{294A09A9-5501-47C1-A89A-A340965A2BE2}" type="slidenum">
              <a:rPr lang="en-US" smtClean="0"/>
              <a:pPr>
                <a:spcAft>
                  <a:spcPts val="600"/>
                </a:spcAft>
              </a:pPr>
              <a:t>34</a:t>
            </a:fld>
            <a:endParaRPr lang="en-US"/>
          </a:p>
        </p:txBody>
      </p:sp>
      <p:sp>
        <p:nvSpPr>
          <p:cNvPr id="9" name="TextBox 8">
            <a:extLst>
              <a:ext uri="{FF2B5EF4-FFF2-40B4-BE49-F238E27FC236}">
                <a16:creationId xmlns:a16="http://schemas.microsoft.com/office/drawing/2014/main" id="{30AF334C-CEF7-9A11-D436-8EFFF3DAF993}"/>
              </a:ext>
            </a:extLst>
          </p:cNvPr>
          <p:cNvSpPr txBox="1"/>
          <p:nvPr/>
        </p:nvSpPr>
        <p:spPr>
          <a:xfrm>
            <a:off x="5649933" y="6096228"/>
            <a:ext cx="5112439" cy="646331"/>
          </a:xfrm>
          <a:prstGeom prst="rect">
            <a:avLst/>
          </a:prstGeom>
          <a:noFill/>
        </p:spPr>
        <p:txBody>
          <a:bodyPr wrap="square" rtlCol="0">
            <a:spAutoFit/>
          </a:bodyPr>
          <a:lstStyle/>
          <a:p>
            <a:r>
              <a:rPr lang="en-US" sz="1200" dirty="0">
                <a:solidFill>
                  <a:schemeClr val="bg1"/>
                </a:solidFill>
              </a:rPr>
              <a:t>Lott’s paper does not show how precincts are matched. He says” comparisons across the political boundaries had to be done by hand. We disagree, and show that the process can be automated in the figure above.</a:t>
            </a:r>
          </a:p>
        </p:txBody>
      </p:sp>
      <p:sp>
        <p:nvSpPr>
          <p:cNvPr id="10" name="TextBox 9">
            <a:extLst>
              <a:ext uri="{FF2B5EF4-FFF2-40B4-BE49-F238E27FC236}">
                <a16:creationId xmlns:a16="http://schemas.microsoft.com/office/drawing/2014/main" id="{E668AEB8-8876-9393-7FB3-91BD9D78242B}"/>
              </a:ext>
            </a:extLst>
          </p:cNvPr>
          <p:cNvSpPr txBox="1"/>
          <p:nvPr/>
        </p:nvSpPr>
        <p:spPr>
          <a:xfrm>
            <a:off x="8634634" y="3013411"/>
            <a:ext cx="1740348" cy="307777"/>
          </a:xfrm>
          <a:prstGeom prst="rect">
            <a:avLst/>
          </a:prstGeom>
          <a:noFill/>
        </p:spPr>
        <p:txBody>
          <a:bodyPr wrap="none" rtlCol="0">
            <a:spAutoFit/>
          </a:bodyPr>
          <a:lstStyle/>
          <a:p>
            <a:r>
              <a:rPr lang="en-US" sz="1400" dirty="0">
                <a:solidFill>
                  <a:srgbClr val="0070C0"/>
                </a:solidFill>
              </a:rPr>
              <a:t>Allegheny County, PA</a:t>
            </a:r>
          </a:p>
        </p:txBody>
      </p:sp>
      <p:sp>
        <p:nvSpPr>
          <p:cNvPr id="12" name="TextBox 11">
            <a:extLst>
              <a:ext uri="{FF2B5EF4-FFF2-40B4-BE49-F238E27FC236}">
                <a16:creationId xmlns:a16="http://schemas.microsoft.com/office/drawing/2014/main" id="{AEFCF937-70F5-1C07-01F3-B78C126557CD}"/>
              </a:ext>
            </a:extLst>
          </p:cNvPr>
          <p:cNvSpPr txBox="1"/>
          <p:nvPr/>
        </p:nvSpPr>
        <p:spPr>
          <a:xfrm>
            <a:off x="8634634" y="238371"/>
            <a:ext cx="1934308" cy="307777"/>
          </a:xfrm>
          <a:prstGeom prst="rect">
            <a:avLst/>
          </a:prstGeom>
          <a:noFill/>
        </p:spPr>
        <p:txBody>
          <a:bodyPr wrap="square">
            <a:spAutoFit/>
          </a:bodyPr>
          <a:lstStyle/>
          <a:p>
            <a:r>
              <a:rPr lang="en-US" sz="1400" dirty="0">
                <a:solidFill>
                  <a:srgbClr val="FF0000"/>
                </a:solidFill>
              </a:rPr>
              <a:t>Butler County, PA</a:t>
            </a:r>
          </a:p>
        </p:txBody>
      </p:sp>
      <p:sp>
        <p:nvSpPr>
          <p:cNvPr id="13" name="TextBox 12">
            <a:extLst>
              <a:ext uri="{FF2B5EF4-FFF2-40B4-BE49-F238E27FC236}">
                <a16:creationId xmlns:a16="http://schemas.microsoft.com/office/drawing/2014/main" id="{794A7C4E-408B-581A-EFAC-AC8A899A87F0}"/>
              </a:ext>
            </a:extLst>
          </p:cNvPr>
          <p:cNvSpPr txBox="1"/>
          <p:nvPr/>
        </p:nvSpPr>
        <p:spPr>
          <a:xfrm>
            <a:off x="11017939" y="4102161"/>
            <a:ext cx="1324914" cy="523220"/>
          </a:xfrm>
          <a:prstGeom prst="rect">
            <a:avLst/>
          </a:prstGeom>
          <a:noFill/>
        </p:spPr>
        <p:txBody>
          <a:bodyPr wrap="none" rtlCol="0">
            <a:spAutoFit/>
          </a:bodyPr>
          <a:lstStyle/>
          <a:p>
            <a:r>
              <a:rPr lang="en-US" sz="1400" dirty="0">
                <a:solidFill>
                  <a:srgbClr val="FF0000"/>
                </a:solidFill>
              </a:rPr>
              <a:t>Westmoreland </a:t>
            </a:r>
          </a:p>
          <a:p>
            <a:r>
              <a:rPr lang="en-US" sz="1400" dirty="0">
                <a:solidFill>
                  <a:srgbClr val="FF0000"/>
                </a:solidFill>
              </a:rPr>
              <a:t>County, PA</a:t>
            </a:r>
          </a:p>
        </p:txBody>
      </p:sp>
      <p:sp>
        <p:nvSpPr>
          <p:cNvPr id="17" name="TextBox 16">
            <a:extLst>
              <a:ext uri="{FF2B5EF4-FFF2-40B4-BE49-F238E27FC236}">
                <a16:creationId xmlns:a16="http://schemas.microsoft.com/office/drawing/2014/main" id="{E9AAE2B3-56D7-A8CC-727E-E5718E97957B}"/>
              </a:ext>
            </a:extLst>
          </p:cNvPr>
          <p:cNvSpPr txBox="1"/>
          <p:nvPr/>
        </p:nvSpPr>
        <p:spPr>
          <a:xfrm>
            <a:off x="6907823" y="5182593"/>
            <a:ext cx="1989992" cy="307777"/>
          </a:xfrm>
          <a:prstGeom prst="rect">
            <a:avLst/>
          </a:prstGeom>
          <a:noFill/>
        </p:spPr>
        <p:txBody>
          <a:bodyPr wrap="square">
            <a:spAutoFit/>
          </a:bodyPr>
          <a:lstStyle/>
          <a:p>
            <a:r>
              <a:rPr lang="en-US" sz="1400" dirty="0">
                <a:solidFill>
                  <a:srgbClr val="FF0000"/>
                </a:solidFill>
              </a:rPr>
              <a:t>Washington County, PA</a:t>
            </a:r>
          </a:p>
        </p:txBody>
      </p:sp>
      <p:sp>
        <p:nvSpPr>
          <p:cNvPr id="20" name="TextBox 19">
            <a:extLst>
              <a:ext uri="{FF2B5EF4-FFF2-40B4-BE49-F238E27FC236}">
                <a16:creationId xmlns:a16="http://schemas.microsoft.com/office/drawing/2014/main" id="{290A6451-452B-DA57-B7D7-46BD42DE451F}"/>
              </a:ext>
            </a:extLst>
          </p:cNvPr>
          <p:cNvSpPr txBox="1"/>
          <p:nvPr/>
        </p:nvSpPr>
        <p:spPr>
          <a:xfrm>
            <a:off x="6096000" y="1489926"/>
            <a:ext cx="1931377" cy="307777"/>
          </a:xfrm>
          <a:prstGeom prst="rect">
            <a:avLst/>
          </a:prstGeom>
          <a:noFill/>
        </p:spPr>
        <p:txBody>
          <a:bodyPr wrap="square">
            <a:spAutoFit/>
          </a:bodyPr>
          <a:lstStyle/>
          <a:p>
            <a:r>
              <a:rPr lang="en-US" sz="1400" dirty="0">
                <a:solidFill>
                  <a:srgbClr val="FF0000"/>
                </a:solidFill>
              </a:rPr>
              <a:t>Beaver County, PA</a:t>
            </a:r>
          </a:p>
        </p:txBody>
      </p:sp>
    </p:spTree>
    <p:extLst>
      <p:ext uri="{BB962C8B-B14F-4D97-AF65-F5344CB8AC3E}">
        <p14:creationId xmlns:p14="http://schemas.microsoft.com/office/powerpoint/2010/main" val="3152398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EA6C13A-3C43-1545-5221-C09CE3F61AC9}"/>
              </a:ext>
            </a:extLst>
          </p:cNvPr>
          <p:cNvSpPr>
            <a:spLocks noGrp="1"/>
          </p:cNvSpPr>
          <p:nvPr>
            <p:ph type="title"/>
          </p:nvPr>
        </p:nvSpPr>
        <p:spPr>
          <a:xfrm>
            <a:off x="964023" y="879063"/>
            <a:ext cx="7230408" cy="610863"/>
          </a:xfrm>
        </p:spPr>
        <p:txBody>
          <a:bodyPr>
            <a:normAutofit fontScale="90000"/>
          </a:bodyPr>
          <a:lstStyle/>
          <a:p>
            <a:r>
              <a:rPr lang="en-US" dirty="0"/>
              <a:t>Trump mail-in vote by level of total support</a:t>
            </a:r>
          </a:p>
        </p:txBody>
      </p:sp>
      <p:sp>
        <p:nvSpPr>
          <p:cNvPr id="7" name="Footer Placeholder 6">
            <a:extLst>
              <a:ext uri="{FF2B5EF4-FFF2-40B4-BE49-F238E27FC236}">
                <a16:creationId xmlns:a16="http://schemas.microsoft.com/office/drawing/2014/main" id="{C270BA0A-DDA5-DCCD-CCC6-B94F1CC91696}"/>
              </a:ext>
            </a:extLst>
          </p:cNvPr>
          <p:cNvSpPr>
            <a:spLocks noGrp="1"/>
          </p:cNvSpPr>
          <p:nvPr>
            <p:ph type="ftr" sz="quarter" idx="12"/>
          </p:nvPr>
        </p:nvSpPr>
        <p:spPr/>
        <p:txBody>
          <a:bodyPr/>
          <a:lstStyle/>
          <a:p>
            <a:r>
              <a:rPr lang="en-US" dirty="0"/>
              <a:t>MASSIVE &amp; WIDESPREAD FRAUD?</a:t>
            </a:r>
          </a:p>
        </p:txBody>
      </p:sp>
      <p:sp>
        <p:nvSpPr>
          <p:cNvPr id="8" name="Slide Number Placeholder 7">
            <a:extLst>
              <a:ext uri="{FF2B5EF4-FFF2-40B4-BE49-F238E27FC236}">
                <a16:creationId xmlns:a16="http://schemas.microsoft.com/office/drawing/2014/main" id="{FCC6F5D6-FF82-E256-CF23-A8EF8A495326}"/>
              </a:ext>
            </a:extLst>
          </p:cNvPr>
          <p:cNvSpPr>
            <a:spLocks noGrp="1"/>
          </p:cNvSpPr>
          <p:nvPr>
            <p:ph type="sldNum" sz="quarter" idx="13"/>
          </p:nvPr>
        </p:nvSpPr>
        <p:spPr/>
        <p:txBody>
          <a:bodyPr/>
          <a:lstStyle/>
          <a:p>
            <a:fld id="{294A09A9-5501-47C1-A89A-A340965A2BE2}" type="slidenum">
              <a:rPr lang="en-US" smtClean="0"/>
              <a:pPr/>
              <a:t>35</a:t>
            </a:fld>
            <a:endParaRPr lang="en-US" dirty="0">
              <a:latin typeface="+mn-lt"/>
            </a:endParaRPr>
          </a:p>
        </p:txBody>
      </p:sp>
      <p:pic>
        <p:nvPicPr>
          <p:cNvPr id="11" name="Picture" descr="Chart, scatter chart Description automatically generated">
            <a:extLst>
              <a:ext uri="{FF2B5EF4-FFF2-40B4-BE49-F238E27FC236}">
                <a16:creationId xmlns:a16="http://schemas.microsoft.com/office/drawing/2014/main" id="{CC5366A1-5E94-B686-D224-6BAF1D006763}"/>
              </a:ext>
            </a:extLst>
          </p:cNvPr>
          <p:cNvPicPr>
            <a:picLocks noGrp="1"/>
          </p:cNvPicPr>
          <p:nvPr>
            <p:ph type="chart" sz="quarter" idx="10"/>
          </p:nvPr>
        </p:nvPicPr>
        <p:blipFill>
          <a:blip r:embed="rId2"/>
          <a:stretch>
            <a:fillRect/>
          </a:stretch>
        </p:blipFill>
        <p:spPr bwMode="auto">
          <a:xfrm>
            <a:off x="3150394" y="2012950"/>
            <a:ext cx="5956300" cy="3962400"/>
          </a:xfrm>
          <a:prstGeom prst="rect">
            <a:avLst/>
          </a:prstGeom>
          <a:noFill/>
          <a:ln w="9525">
            <a:noFill/>
            <a:headEnd/>
            <a:tailEnd/>
          </a:ln>
        </p:spPr>
      </p:pic>
      <p:sp>
        <p:nvSpPr>
          <p:cNvPr id="13" name="TextBox 12">
            <a:extLst>
              <a:ext uri="{FF2B5EF4-FFF2-40B4-BE49-F238E27FC236}">
                <a16:creationId xmlns:a16="http://schemas.microsoft.com/office/drawing/2014/main" id="{4D77AFEB-88CC-C176-EEA8-F5E3D2BC8E99}"/>
              </a:ext>
            </a:extLst>
          </p:cNvPr>
          <p:cNvSpPr txBox="1"/>
          <p:nvPr/>
        </p:nvSpPr>
        <p:spPr>
          <a:xfrm>
            <a:off x="5905500" y="5975350"/>
            <a:ext cx="6096000" cy="646331"/>
          </a:xfrm>
          <a:prstGeom prst="rect">
            <a:avLst/>
          </a:prstGeom>
          <a:noFill/>
        </p:spPr>
        <p:txBody>
          <a:bodyPr wrap="square">
            <a:spAutoFit/>
          </a:bodyPr>
          <a:lstStyle/>
          <a:p>
            <a:r>
              <a:rPr lang="en-US" sz="1800" dirty="0">
                <a:solidFill>
                  <a:schemeClr val="bg1"/>
                </a:solidFill>
                <a:effectLst/>
                <a:ea typeface="Times New Roman" panose="02020603050405020304" pitchFamily="18" charset="0"/>
              </a:rPr>
              <a:t>Note: Each dot is one precinct. There are many more precincts in Allegheny County than Butler County.</a:t>
            </a:r>
            <a:r>
              <a:rPr lang="en-US" dirty="0">
                <a:solidFill>
                  <a:schemeClr val="bg1"/>
                </a:solidFill>
                <a:effectLst/>
              </a:rPr>
              <a:t> </a:t>
            </a:r>
            <a:endParaRPr lang="en-US" dirty="0">
              <a:solidFill>
                <a:schemeClr val="bg1"/>
              </a:solidFill>
            </a:endParaRPr>
          </a:p>
        </p:txBody>
      </p:sp>
    </p:spTree>
    <p:extLst>
      <p:ext uri="{BB962C8B-B14F-4D97-AF65-F5344CB8AC3E}">
        <p14:creationId xmlns:p14="http://schemas.microsoft.com/office/powerpoint/2010/main" val="1969468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ssive Lottery Fraud Found | Fountain City News">
            <a:extLst>
              <a:ext uri="{FF2B5EF4-FFF2-40B4-BE49-F238E27FC236}">
                <a16:creationId xmlns:a16="http://schemas.microsoft.com/office/drawing/2014/main" id="{909C72B1-B762-8617-B76A-2318956AE031}"/>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14493" t="23760" r="14811"/>
          <a:stretch/>
        </p:blipFill>
        <p:spPr bwMode="auto">
          <a:xfrm>
            <a:off x="5721922" y="996462"/>
            <a:ext cx="6317678" cy="51098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160" name="Title 2">
            <a:extLst>
              <a:ext uri="{FF2B5EF4-FFF2-40B4-BE49-F238E27FC236}">
                <a16:creationId xmlns:a16="http://schemas.microsoft.com/office/drawing/2014/main" id="{D5A7F3A1-1A70-EDF2-C950-EE10FAF5C12F}"/>
              </a:ext>
            </a:extLst>
          </p:cNvPr>
          <p:cNvSpPr>
            <a:spLocks noGrp="1"/>
          </p:cNvSpPr>
          <p:nvPr>
            <p:ph type="title"/>
          </p:nvPr>
        </p:nvSpPr>
        <p:spPr>
          <a:xfrm>
            <a:off x="964023" y="879063"/>
            <a:ext cx="4941477" cy="610863"/>
          </a:xfrm>
        </p:spPr>
        <p:txBody>
          <a:bodyPr/>
          <a:lstStyle/>
          <a:p>
            <a:r>
              <a:rPr lang="en-US" dirty="0"/>
              <a:t>Conclusions</a:t>
            </a:r>
          </a:p>
        </p:txBody>
      </p:sp>
      <p:sp>
        <p:nvSpPr>
          <p:cNvPr id="22" name="Text Placeholder 21">
            <a:extLst>
              <a:ext uri="{FF2B5EF4-FFF2-40B4-BE49-F238E27FC236}">
                <a16:creationId xmlns:a16="http://schemas.microsoft.com/office/drawing/2014/main" id="{4B6D462E-58B7-E974-A421-55577CE7FDC5}"/>
              </a:ext>
            </a:extLst>
          </p:cNvPr>
          <p:cNvSpPr>
            <a:spLocks noGrp="1"/>
          </p:cNvSpPr>
          <p:nvPr>
            <p:ph type="body" sz="quarter" idx="11"/>
          </p:nvPr>
        </p:nvSpPr>
        <p:spPr>
          <a:xfrm>
            <a:off x="952499" y="2289363"/>
            <a:ext cx="4572001" cy="2795232"/>
          </a:xfrm>
        </p:spPr>
        <p:txBody>
          <a:bodyPr>
            <a:normAutofit/>
          </a:bodyPr>
          <a:lstStyle/>
          <a:p>
            <a:r>
              <a:rPr lang="en-US" sz="1500" dirty="0"/>
              <a:t>To paraphrase Jeremy Bentham, claims of massive fraud based on aggregate level statistical features of the 2020 election are not just nonsense, but “nonsense on stilts.” (Bentham, 2002)</a:t>
            </a:r>
          </a:p>
          <a:p>
            <a:r>
              <a:rPr lang="en-US" sz="1500" dirty="0"/>
              <a:t>This essay is deliberately written in a non-technical way to be comprehensible to beginning students in statistics</a:t>
            </a:r>
          </a:p>
          <a:p>
            <a:r>
              <a:rPr lang="en-US" sz="1500" dirty="0"/>
              <a:t>Although the rebuttal of claims in this essay are focused on those made by Republicans, misuses of statistics is not per se partisan, and one not look hard to find statistical fallacies made by partisans of any stripe</a:t>
            </a:r>
          </a:p>
        </p:txBody>
      </p:sp>
      <p:sp>
        <p:nvSpPr>
          <p:cNvPr id="4" name="Footer Placeholder 3">
            <a:extLst>
              <a:ext uri="{FF2B5EF4-FFF2-40B4-BE49-F238E27FC236}">
                <a16:creationId xmlns:a16="http://schemas.microsoft.com/office/drawing/2014/main" id="{FD41E77E-D418-FE7D-2FD0-479BDC2EC8B4}"/>
              </a:ext>
            </a:extLst>
          </p:cNvPr>
          <p:cNvSpPr>
            <a:spLocks noGrp="1"/>
          </p:cNvSpPr>
          <p:nvPr>
            <p:ph type="ftr" sz="quarter" idx="15"/>
          </p:nvPr>
        </p:nvSpPr>
        <p:spPr>
          <a:xfrm>
            <a:off x="1494790" y="6332220"/>
            <a:ext cx="1497330" cy="247651"/>
          </a:xfrm>
        </p:spPr>
        <p:txBody>
          <a:bodyPr anchor="t">
            <a:normAutofit fontScale="92500" lnSpcReduction="20000"/>
          </a:bodyPr>
          <a:lstStyle/>
          <a:p>
            <a:r>
              <a:rPr lang="en-US" dirty="0"/>
              <a:t>MASSIVE &amp; WIDESPREAD FRAUD?</a:t>
            </a:r>
          </a:p>
        </p:txBody>
      </p:sp>
      <p:sp>
        <p:nvSpPr>
          <p:cNvPr id="5" name="Slide Number Placeholder 4">
            <a:extLst>
              <a:ext uri="{FF2B5EF4-FFF2-40B4-BE49-F238E27FC236}">
                <a16:creationId xmlns:a16="http://schemas.microsoft.com/office/drawing/2014/main" id="{BF1DBEB4-03A4-C665-D3C5-639A85A53BDE}"/>
              </a:ext>
            </a:extLst>
          </p:cNvPr>
          <p:cNvSpPr>
            <a:spLocks noGrp="1"/>
          </p:cNvSpPr>
          <p:nvPr>
            <p:ph type="sldNum" sz="quarter" idx="16"/>
          </p:nvPr>
        </p:nvSpPr>
        <p:spPr>
          <a:xfrm>
            <a:off x="971550" y="6332220"/>
            <a:ext cx="523240" cy="247651"/>
          </a:xfrm>
        </p:spPr>
        <p:txBody>
          <a:bodyPr anchor="t">
            <a:normAutofit/>
          </a:bodyPr>
          <a:lstStyle/>
          <a:p>
            <a:pPr>
              <a:spcAft>
                <a:spcPts val="600"/>
              </a:spcAft>
            </a:pPr>
            <a:fld id="{294A09A9-5501-47C1-A89A-A340965A2BE2}" type="slidenum">
              <a:rPr lang="en-US" smtClean="0"/>
              <a:pPr>
                <a:spcAft>
                  <a:spcPts val="600"/>
                </a:spcAft>
              </a:pPr>
              <a:t>36</a:t>
            </a:fld>
            <a:endParaRPr lang="en-US"/>
          </a:p>
        </p:txBody>
      </p:sp>
    </p:spTree>
    <p:extLst>
      <p:ext uri="{BB962C8B-B14F-4D97-AF65-F5344CB8AC3E}">
        <p14:creationId xmlns:p14="http://schemas.microsoft.com/office/powerpoint/2010/main" val="255321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p:txBody>
          <a:bodyPr>
            <a:normAutofit/>
          </a:bodyPr>
          <a:lstStyle/>
          <a:p>
            <a:r>
              <a:rPr lang="en-US" dirty="0"/>
              <a:t>Type of Claims</a:t>
            </a:r>
          </a:p>
        </p:txBody>
      </p:sp>
      <p:sp>
        <p:nvSpPr>
          <p:cNvPr id="16" name="Text Placeholder 15">
            <a:extLst>
              <a:ext uri="{FF2B5EF4-FFF2-40B4-BE49-F238E27FC236}">
                <a16:creationId xmlns:a16="http://schemas.microsoft.com/office/drawing/2014/main" id="{E715A7CF-90C7-C3B7-4612-686790FEB0B8}"/>
              </a:ext>
            </a:extLst>
          </p:cNvPr>
          <p:cNvSpPr>
            <a:spLocks noGrp="1"/>
          </p:cNvSpPr>
          <p:nvPr>
            <p:ph type="body" sz="quarter" idx="10"/>
          </p:nvPr>
        </p:nvSpPr>
        <p:spPr/>
        <p:txBody>
          <a:bodyPr/>
          <a:lstStyle/>
          <a:p>
            <a:r>
              <a:rPr lang="en-US" dirty="0"/>
              <a:t>personal affidavits alleging fraud in particular precincts </a:t>
            </a:r>
          </a:p>
        </p:txBody>
      </p:sp>
      <p:sp>
        <p:nvSpPr>
          <p:cNvPr id="17" name="Text Placeholder 16">
            <a:extLst>
              <a:ext uri="{FF2B5EF4-FFF2-40B4-BE49-F238E27FC236}">
                <a16:creationId xmlns:a16="http://schemas.microsoft.com/office/drawing/2014/main" id="{390299A8-7F15-AC8B-880F-B25A7C8C2DB1}"/>
              </a:ext>
            </a:extLst>
          </p:cNvPr>
          <p:cNvSpPr>
            <a:spLocks noGrp="1"/>
          </p:cNvSpPr>
          <p:nvPr>
            <p:ph type="body" sz="quarter" idx="12"/>
          </p:nvPr>
        </p:nvSpPr>
        <p:spPr/>
        <p:txBody>
          <a:bodyPr/>
          <a:lstStyle/>
          <a:p>
            <a:r>
              <a:rPr lang="en-US" dirty="0"/>
              <a:t>Affidavits</a:t>
            </a:r>
          </a:p>
        </p:txBody>
      </p:sp>
      <p:sp>
        <p:nvSpPr>
          <p:cNvPr id="18" name="Text Placeholder 17">
            <a:extLst>
              <a:ext uri="{FF2B5EF4-FFF2-40B4-BE49-F238E27FC236}">
                <a16:creationId xmlns:a16="http://schemas.microsoft.com/office/drawing/2014/main" id="{C75966CB-FACF-E6F0-E999-B2B0805C4607}"/>
              </a:ext>
            </a:extLst>
          </p:cNvPr>
          <p:cNvSpPr>
            <a:spLocks noGrp="1"/>
          </p:cNvSpPr>
          <p:nvPr>
            <p:ph type="body" sz="quarter" idx="13"/>
          </p:nvPr>
        </p:nvSpPr>
        <p:spPr/>
        <p:txBody>
          <a:bodyPr/>
          <a:lstStyle/>
          <a:p>
            <a:r>
              <a:rPr lang="en-US" dirty="0"/>
              <a:t>allegedly showing direct evidence of vote tampering by poll workers</a:t>
            </a:r>
          </a:p>
        </p:txBody>
      </p:sp>
      <p:sp>
        <p:nvSpPr>
          <p:cNvPr id="19" name="Text Placeholder 18">
            <a:extLst>
              <a:ext uri="{FF2B5EF4-FFF2-40B4-BE49-F238E27FC236}">
                <a16:creationId xmlns:a16="http://schemas.microsoft.com/office/drawing/2014/main" id="{1CBCB89B-2B73-12AD-906C-E98CFD62D64D}"/>
              </a:ext>
            </a:extLst>
          </p:cNvPr>
          <p:cNvSpPr>
            <a:spLocks noGrp="1"/>
          </p:cNvSpPr>
          <p:nvPr>
            <p:ph type="body" sz="quarter" idx="14"/>
          </p:nvPr>
        </p:nvSpPr>
        <p:spPr/>
        <p:txBody>
          <a:bodyPr/>
          <a:lstStyle/>
          <a:p>
            <a:r>
              <a:rPr lang="en-US" dirty="0"/>
              <a:t>Videos</a:t>
            </a:r>
          </a:p>
        </p:txBody>
      </p:sp>
      <p:sp>
        <p:nvSpPr>
          <p:cNvPr id="20" name="Text Placeholder 19">
            <a:extLst>
              <a:ext uri="{FF2B5EF4-FFF2-40B4-BE49-F238E27FC236}">
                <a16:creationId xmlns:a16="http://schemas.microsoft.com/office/drawing/2014/main" id="{1E842AA7-9DC4-5ACB-4788-EBC295FEA497}"/>
              </a:ext>
            </a:extLst>
          </p:cNvPr>
          <p:cNvSpPr>
            <a:spLocks noGrp="1"/>
          </p:cNvSpPr>
          <p:nvPr>
            <p:ph type="body" sz="quarter" idx="15"/>
          </p:nvPr>
        </p:nvSpPr>
        <p:spPr/>
        <p:txBody>
          <a:bodyPr/>
          <a:lstStyle/>
          <a:p>
            <a:r>
              <a:rPr lang="en-US" dirty="0"/>
              <a:t>videos showing the supposed ease of manipulating the record of votes produced by voting machines or mail ballots</a:t>
            </a:r>
          </a:p>
        </p:txBody>
      </p:sp>
      <p:sp>
        <p:nvSpPr>
          <p:cNvPr id="21" name="Text Placeholder 20">
            <a:extLst>
              <a:ext uri="{FF2B5EF4-FFF2-40B4-BE49-F238E27FC236}">
                <a16:creationId xmlns:a16="http://schemas.microsoft.com/office/drawing/2014/main" id="{F546791D-5BFD-1D3B-284E-7A865CDF5A5C}"/>
              </a:ext>
            </a:extLst>
          </p:cNvPr>
          <p:cNvSpPr>
            <a:spLocks noGrp="1"/>
          </p:cNvSpPr>
          <p:nvPr>
            <p:ph type="body" sz="quarter" idx="16"/>
          </p:nvPr>
        </p:nvSpPr>
        <p:spPr/>
        <p:txBody>
          <a:bodyPr/>
          <a:lstStyle/>
          <a:p>
            <a:r>
              <a:rPr lang="en-US" dirty="0"/>
              <a:t>Manipulation of Machines</a:t>
            </a:r>
          </a:p>
        </p:txBody>
      </p:sp>
      <p:sp>
        <p:nvSpPr>
          <p:cNvPr id="22" name="Text Placeholder 21">
            <a:extLst>
              <a:ext uri="{FF2B5EF4-FFF2-40B4-BE49-F238E27FC236}">
                <a16:creationId xmlns:a16="http://schemas.microsoft.com/office/drawing/2014/main" id="{6B5AFA62-992D-04E1-0D43-99CEC70A2648}"/>
              </a:ext>
            </a:extLst>
          </p:cNvPr>
          <p:cNvSpPr>
            <a:spLocks noGrp="1"/>
          </p:cNvSpPr>
          <p:nvPr>
            <p:ph type="body" sz="quarter" idx="17"/>
          </p:nvPr>
        </p:nvSpPr>
        <p:spPr/>
        <p:txBody>
          <a:bodyPr/>
          <a:lstStyle/>
          <a:p>
            <a:r>
              <a:rPr lang="en-US" dirty="0"/>
              <a:t>particular voting machine vendor changing votes</a:t>
            </a:r>
          </a:p>
        </p:txBody>
      </p:sp>
      <p:sp>
        <p:nvSpPr>
          <p:cNvPr id="23" name="Text Placeholder 22">
            <a:extLst>
              <a:ext uri="{FF2B5EF4-FFF2-40B4-BE49-F238E27FC236}">
                <a16:creationId xmlns:a16="http://schemas.microsoft.com/office/drawing/2014/main" id="{1C5AFA4D-DC51-8079-7DC4-18E58955155D}"/>
              </a:ext>
            </a:extLst>
          </p:cNvPr>
          <p:cNvSpPr>
            <a:spLocks noGrp="1"/>
          </p:cNvSpPr>
          <p:nvPr>
            <p:ph type="body" sz="quarter" idx="18"/>
          </p:nvPr>
        </p:nvSpPr>
        <p:spPr/>
        <p:txBody>
          <a:bodyPr/>
          <a:lstStyle/>
          <a:p>
            <a:r>
              <a:rPr lang="en-US" dirty="0"/>
              <a:t>Dominion</a:t>
            </a:r>
          </a:p>
        </p:txBody>
      </p:sp>
      <p:sp>
        <p:nvSpPr>
          <p:cNvPr id="25" name="Text Placeholder 24">
            <a:extLst>
              <a:ext uri="{FF2B5EF4-FFF2-40B4-BE49-F238E27FC236}">
                <a16:creationId xmlns:a16="http://schemas.microsoft.com/office/drawing/2014/main" id="{4658B69E-521C-044C-DF82-CAE06BC9249D}"/>
              </a:ext>
            </a:extLst>
          </p:cNvPr>
          <p:cNvSpPr>
            <a:spLocks noGrp="1"/>
          </p:cNvSpPr>
          <p:nvPr>
            <p:ph type="body" sz="quarter" idx="19"/>
          </p:nvPr>
        </p:nvSpPr>
        <p:spPr/>
        <p:txBody>
          <a:bodyPr/>
          <a:lstStyle/>
          <a:p>
            <a:r>
              <a:rPr lang="en-US" dirty="0"/>
              <a:t>more voters voted than were on the jurisdiction’s electoral roll</a:t>
            </a:r>
          </a:p>
        </p:txBody>
      </p:sp>
      <p:sp>
        <p:nvSpPr>
          <p:cNvPr id="26" name="Text Placeholder 25">
            <a:extLst>
              <a:ext uri="{FF2B5EF4-FFF2-40B4-BE49-F238E27FC236}">
                <a16:creationId xmlns:a16="http://schemas.microsoft.com/office/drawing/2014/main" id="{83C1D2A2-D7B0-05D7-A5F8-8CBFB38252B5}"/>
              </a:ext>
            </a:extLst>
          </p:cNvPr>
          <p:cNvSpPr>
            <a:spLocks noGrp="1"/>
          </p:cNvSpPr>
          <p:nvPr>
            <p:ph type="body" sz="quarter" idx="20"/>
          </p:nvPr>
        </p:nvSpPr>
        <p:spPr/>
        <p:txBody>
          <a:bodyPr/>
          <a:lstStyle/>
          <a:p>
            <a:r>
              <a:rPr lang="en-US" dirty="0"/>
              <a:t>Dead people voting</a:t>
            </a:r>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22"/>
          </p:nvPr>
        </p:nvSpPr>
        <p:spPr/>
        <p:txBody>
          <a:bodyPr/>
          <a:lstStyle/>
          <a:p>
            <a:r>
              <a:rPr lang="en-US" dirty="0"/>
              <a:t>MASSIVE &amp; WIDESPREAD FRAUD?</a:t>
            </a: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23"/>
          </p:nvPr>
        </p:nvSpPr>
        <p:spPr/>
        <p:txBody>
          <a:bodyPr/>
          <a:lstStyle/>
          <a:p>
            <a:fld id="{294A09A9-5501-47C1-A89A-A340965A2BE2}" type="slidenum">
              <a:rPr lang="en-US" smtClean="0"/>
              <a:pPr/>
              <a:t>4</a:t>
            </a:fld>
            <a:endParaRPr lang="en-US" dirty="0"/>
          </a:p>
        </p:txBody>
      </p:sp>
      <p:sp>
        <p:nvSpPr>
          <p:cNvPr id="7" name="Date Placeholder 3">
            <a:extLst>
              <a:ext uri="{FF2B5EF4-FFF2-40B4-BE49-F238E27FC236}">
                <a16:creationId xmlns:a16="http://schemas.microsoft.com/office/drawing/2014/main" id="{560FFC6F-2BF3-42FE-80C1-0A76D4B6C7CE}"/>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June 17, 2023</a:t>
            </a:fld>
            <a:endParaRPr lang="en-US" dirty="0"/>
          </a:p>
        </p:txBody>
      </p:sp>
    </p:spTree>
    <p:extLst>
      <p:ext uri="{BB962C8B-B14F-4D97-AF65-F5344CB8AC3E}">
        <p14:creationId xmlns:p14="http://schemas.microsoft.com/office/powerpoint/2010/main" val="2521537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p:txBody>
          <a:bodyPr>
            <a:normAutofit/>
          </a:bodyPr>
          <a:lstStyle/>
          <a:p>
            <a:r>
              <a:rPr lang="en-US" b="1" dirty="0"/>
              <a:t>Fraud Claims</a:t>
            </a:r>
          </a:p>
        </p:txBody>
      </p:sp>
      <p:sp>
        <p:nvSpPr>
          <p:cNvPr id="3" name="Text Placeholder 2">
            <a:extLst>
              <a:ext uri="{FF2B5EF4-FFF2-40B4-BE49-F238E27FC236}">
                <a16:creationId xmlns:a16="http://schemas.microsoft.com/office/drawing/2014/main" id="{F970CE8F-A97B-7F2D-4F0A-91322BA31046}"/>
              </a:ext>
            </a:extLst>
          </p:cNvPr>
          <p:cNvSpPr>
            <a:spLocks noGrp="1"/>
          </p:cNvSpPr>
          <p:nvPr>
            <p:ph type="body" idx="1"/>
          </p:nvPr>
        </p:nvSpPr>
        <p:spPr/>
        <p:txBody>
          <a:bodyPr/>
          <a:lstStyle/>
          <a:p>
            <a:r>
              <a:rPr lang="en-US" dirty="0"/>
              <a:t>Plausibility</a:t>
            </a:r>
          </a:p>
        </p:txBody>
      </p:sp>
      <p:sp>
        <p:nvSpPr>
          <p:cNvPr id="4" name="Text Placeholder 3">
            <a:extLst>
              <a:ext uri="{FF2B5EF4-FFF2-40B4-BE49-F238E27FC236}">
                <a16:creationId xmlns:a16="http://schemas.microsoft.com/office/drawing/2014/main" id="{BA1A98CF-A976-E117-AB83-25708E55BE84}"/>
              </a:ext>
            </a:extLst>
          </p:cNvPr>
          <p:cNvSpPr>
            <a:spLocks noGrp="1"/>
          </p:cNvSpPr>
          <p:nvPr>
            <p:ph type="body" idx="10"/>
          </p:nvPr>
        </p:nvSpPr>
        <p:spPr/>
        <p:txBody>
          <a:bodyPr/>
          <a:lstStyle/>
          <a:p>
            <a:r>
              <a:rPr lang="en-US" dirty="0"/>
              <a:t>Repetition</a:t>
            </a:r>
          </a:p>
        </p:txBody>
      </p:sp>
      <p:sp>
        <p:nvSpPr>
          <p:cNvPr id="9" name="Content Placeholder 8">
            <a:extLst>
              <a:ext uri="{FF2B5EF4-FFF2-40B4-BE49-F238E27FC236}">
                <a16:creationId xmlns:a16="http://schemas.microsoft.com/office/drawing/2014/main" id="{CBD8A770-60F6-E8B7-35A1-D85527E40A44}"/>
              </a:ext>
            </a:extLst>
          </p:cNvPr>
          <p:cNvSpPr>
            <a:spLocks noGrp="1"/>
          </p:cNvSpPr>
          <p:nvPr>
            <p:ph sz="half" idx="13"/>
          </p:nvPr>
        </p:nvSpPr>
        <p:spPr/>
        <p:txBody>
          <a:bodyPr/>
          <a:lstStyle/>
          <a:p>
            <a:r>
              <a:rPr lang="en-US" dirty="0"/>
              <a:t>There is the mesmerizing power of repetition; the claim of massive fraud in 2020 is stated </a:t>
            </a:r>
            <a:r>
              <a:rPr lang="en-US" i="1" dirty="0"/>
              <a:t>ad nauseam</a:t>
            </a:r>
            <a:r>
              <a:rPr lang="en-US" dirty="0"/>
              <a:t> in conservative media sources and by former President Trump and his allies.</a:t>
            </a:r>
          </a:p>
        </p:txBody>
      </p:sp>
      <p:sp>
        <p:nvSpPr>
          <p:cNvPr id="5" name="Footer Placeholder 4">
            <a:extLst>
              <a:ext uri="{FF2B5EF4-FFF2-40B4-BE49-F238E27FC236}">
                <a16:creationId xmlns:a16="http://schemas.microsoft.com/office/drawing/2014/main" id="{BC7F593D-2B92-5A40-84BC-3F3D67FA0C0A}"/>
              </a:ext>
            </a:extLst>
          </p:cNvPr>
          <p:cNvSpPr>
            <a:spLocks noGrp="1"/>
          </p:cNvSpPr>
          <p:nvPr>
            <p:ph type="ftr" sz="quarter" idx="15"/>
          </p:nvPr>
        </p:nvSpPr>
        <p:spPr/>
        <p:txBody>
          <a:bodyPr/>
          <a:lstStyle/>
          <a:p>
            <a:r>
              <a:rPr lang="en-US" dirty="0"/>
              <a:t>MASSIVE &amp; WIDESPREAD FRAUD?</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6"/>
          </p:nvPr>
        </p:nvSpPr>
        <p:spPr/>
        <p:txBody>
          <a:bodyPr/>
          <a:lstStyle/>
          <a:p>
            <a:fld id="{294A09A9-5501-47C1-A89A-A340965A2BE2}" type="slidenum">
              <a:rPr lang="en-US" smtClean="0"/>
              <a:pPr/>
              <a:t>5</a:t>
            </a:fld>
            <a:endParaRPr lang="en-US" dirty="0"/>
          </a:p>
        </p:txBody>
      </p:sp>
      <p:sp>
        <p:nvSpPr>
          <p:cNvPr id="8" name="Date Placeholder 3">
            <a:extLst>
              <a:ext uri="{FF2B5EF4-FFF2-40B4-BE49-F238E27FC236}">
                <a16:creationId xmlns:a16="http://schemas.microsoft.com/office/drawing/2014/main" id="{EC096D19-BD94-4908-B61E-1F9AFA53F122}"/>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June 17, 2023</a:t>
            </a:fld>
            <a:endParaRPr lang="en-US" dirty="0"/>
          </a:p>
        </p:txBody>
      </p:sp>
      <p:sp>
        <p:nvSpPr>
          <p:cNvPr id="11" name="Content Placeholder 10">
            <a:extLst>
              <a:ext uri="{FF2B5EF4-FFF2-40B4-BE49-F238E27FC236}">
                <a16:creationId xmlns:a16="http://schemas.microsoft.com/office/drawing/2014/main" id="{11D28A76-5A9D-0C8F-C417-584289E8C2A0}"/>
              </a:ext>
            </a:extLst>
          </p:cNvPr>
          <p:cNvSpPr>
            <a:spLocks noGrp="1"/>
          </p:cNvSpPr>
          <p:nvPr>
            <p:ph sz="half" idx="2"/>
          </p:nvPr>
        </p:nvSpPr>
        <p:spPr/>
        <p:txBody>
          <a:bodyPr>
            <a:normAutofit/>
          </a:bodyPr>
          <a:lstStyle/>
          <a:p>
            <a:r>
              <a:rPr lang="en-US" dirty="0"/>
              <a:t>The fact that many of these claims about massive fraud in 2020 (including most of those we discuss in this essay) are plausible on their face, even though fallacious, make them harder to refute. </a:t>
            </a:r>
          </a:p>
        </p:txBody>
      </p:sp>
    </p:spTree>
    <p:extLst>
      <p:ext uri="{BB962C8B-B14F-4D97-AF65-F5344CB8AC3E}">
        <p14:creationId xmlns:p14="http://schemas.microsoft.com/office/powerpoint/2010/main" val="1556310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32C9E977-D372-F45B-22D8-1EDEFAAAC357}"/>
              </a:ext>
            </a:extLst>
          </p:cNvPr>
          <p:cNvSpPr>
            <a:spLocks noGrp="1"/>
          </p:cNvSpPr>
          <p:nvPr>
            <p:ph type="title"/>
          </p:nvPr>
        </p:nvSpPr>
        <p:spPr/>
        <p:txBody>
          <a:bodyPr>
            <a:normAutofit fontScale="90000"/>
          </a:bodyPr>
          <a:lstStyle/>
          <a:p>
            <a:r>
              <a:rPr lang="en-US" dirty="0"/>
              <a:t>Reason for belief about fraud</a:t>
            </a:r>
          </a:p>
        </p:txBody>
      </p:sp>
      <p:sp>
        <p:nvSpPr>
          <p:cNvPr id="29" name="Text Placeholder 28">
            <a:extLst>
              <a:ext uri="{FF2B5EF4-FFF2-40B4-BE49-F238E27FC236}">
                <a16:creationId xmlns:a16="http://schemas.microsoft.com/office/drawing/2014/main" id="{486D235F-3ADA-2295-480A-81E0E0672571}"/>
              </a:ext>
            </a:extLst>
          </p:cNvPr>
          <p:cNvSpPr>
            <a:spLocks noGrp="1"/>
          </p:cNvSpPr>
          <p:nvPr>
            <p:ph type="body" sz="quarter" idx="10"/>
          </p:nvPr>
        </p:nvSpPr>
        <p:spPr/>
        <p:txBody>
          <a:bodyPr/>
          <a:lstStyle/>
          <a:p>
            <a:r>
              <a:rPr lang="en-US" dirty="0"/>
              <a:t>level of present-day polarization, in which partisan identities shape beliefs (Iyengar et. al., 2019; Abramowitz and Webster 2018)</a:t>
            </a:r>
          </a:p>
        </p:txBody>
      </p:sp>
      <p:sp>
        <p:nvSpPr>
          <p:cNvPr id="30" name="Text Placeholder 29">
            <a:extLst>
              <a:ext uri="{FF2B5EF4-FFF2-40B4-BE49-F238E27FC236}">
                <a16:creationId xmlns:a16="http://schemas.microsoft.com/office/drawing/2014/main" id="{70A075CD-098C-28FA-F72B-72BA4EB2F9D3}"/>
              </a:ext>
            </a:extLst>
          </p:cNvPr>
          <p:cNvSpPr>
            <a:spLocks noGrp="1"/>
          </p:cNvSpPr>
          <p:nvPr>
            <p:ph type="body" sz="quarter" idx="12"/>
          </p:nvPr>
        </p:nvSpPr>
        <p:spPr/>
        <p:txBody>
          <a:bodyPr/>
          <a:lstStyle/>
          <a:p>
            <a:r>
              <a:rPr lang="en-US" dirty="0"/>
              <a:t>Polarization</a:t>
            </a:r>
          </a:p>
        </p:txBody>
      </p:sp>
      <p:sp>
        <p:nvSpPr>
          <p:cNvPr id="31" name="Text Placeholder 30">
            <a:extLst>
              <a:ext uri="{FF2B5EF4-FFF2-40B4-BE49-F238E27FC236}">
                <a16:creationId xmlns:a16="http://schemas.microsoft.com/office/drawing/2014/main" id="{12AB1E32-88C6-7DBF-7D37-C3D5F7023E72}"/>
              </a:ext>
            </a:extLst>
          </p:cNvPr>
          <p:cNvSpPr>
            <a:spLocks noGrp="1"/>
          </p:cNvSpPr>
          <p:nvPr>
            <p:ph type="body" sz="quarter" idx="13"/>
          </p:nvPr>
        </p:nvSpPr>
        <p:spPr/>
        <p:txBody>
          <a:bodyPr/>
          <a:lstStyle/>
          <a:p>
            <a:r>
              <a:rPr lang="en-US" dirty="0" err="1"/>
              <a:t>siloization</a:t>
            </a:r>
            <a:r>
              <a:rPr lang="en-US" dirty="0"/>
              <a:t> of communication channels along partisan and ideological lines (Prior, 2013; Robertson et. al. 2023) </a:t>
            </a:r>
          </a:p>
        </p:txBody>
      </p:sp>
      <p:sp>
        <p:nvSpPr>
          <p:cNvPr id="32" name="Text Placeholder 31">
            <a:extLst>
              <a:ext uri="{FF2B5EF4-FFF2-40B4-BE49-F238E27FC236}">
                <a16:creationId xmlns:a16="http://schemas.microsoft.com/office/drawing/2014/main" id="{B2553A89-9270-EE67-0D28-9D16A96A35CB}"/>
              </a:ext>
            </a:extLst>
          </p:cNvPr>
          <p:cNvSpPr>
            <a:spLocks noGrp="1"/>
          </p:cNvSpPr>
          <p:nvPr>
            <p:ph type="body" sz="quarter" idx="14"/>
          </p:nvPr>
        </p:nvSpPr>
        <p:spPr/>
        <p:txBody>
          <a:bodyPr/>
          <a:lstStyle/>
          <a:p>
            <a:r>
              <a:rPr lang="en-US" dirty="0"/>
              <a:t>Social Media</a:t>
            </a:r>
          </a:p>
        </p:txBody>
      </p:sp>
      <p:sp>
        <p:nvSpPr>
          <p:cNvPr id="35" name="Text Placeholder 34">
            <a:extLst>
              <a:ext uri="{FF2B5EF4-FFF2-40B4-BE49-F238E27FC236}">
                <a16:creationId xmlns:a16="http://schemas.microsoft.com/office/drawing/2014/main" id="{8EA1B449-25BE-88B9-51AF-B024C0E64FF0}"/>
              </a:ext>
            </a:extLst>
          </p:cNvPr>
          <p:cNvSpPr>
            <a:spLocks noGrp="1"/>
          </p:cNvSpPr>
          <p:nvPr>
            <p:ph type="body" sz="quarter" idx="17"/>
          </p:nvPr>
        </p:nvSpPr>
        <p:spPr/>
        <p:txBody>
          <a:bodyPr/>
          <a:lstStyle/>
          <a:p>
            <a:r>
              <a:rPr lang="en-US" dirty="0"/>
              <a:t>echoed as indisputable by a multiplicity of sources that voters trust</a:t>
            </a:r>
          </a:p>
        </p:txBody>
      </p:sp>
      <p:sp>
        <p:nvSpPr>
          <p:cNvPr id="36" name="Text Placeholder 35">
            <a:extLst>
              <a:ext uri="{FF2B5EF4-FFF2-40B4-BE49-F238E27FC236}">
                <a16:creationId xmlns:a16="http://schemas.microsoft.com/office/drawing/2014/main" id="{E91B27AE-B953-3C71-C48B-916C6B68C490}"/>
              </a:ext>
            </a:extLst>
          </p:cNvPr>
          <p:cNvSpPr>
            <a:spLocks noGrp="1"/>
          </p:cNvSpPr>
          <p:nvPr>
            <p:ph type="body" sz="quarter" idx="18"/>
          </p:nvPr>
        </p:nvSpPr>
        <p:spPr/>
        <p:txBody>
          <a:bodyPr/>
          <a:lstStyle/>
          <a:p>
            <a:r>
              <a:rPr lang="en-US" dirty="0"/>
              <a:t>Traditional/Cable News/Media</a:t>
            </a:r>
          </a:p>
        </p:txBody>
      </p:sp>
      <p:sp>
        <p:nvSpPr>
          <p:cNvPr id="37" name="Text Placeholder 36">
            <a:extLst>
              <a:ext uri="{FF2B5EF4-FFF2-40B4-BE49-F238E27FC236}">
                <a16:creationId xmlns:a16="http://schemas.microsoft.com/office/drawing/2014/main" id="{4F5FD109-4157-8C3C-2BBD-FDB13F25831A}"/>
              </a:ext>
            </a:extLst>
          </p:cNvPr>
          <p:cNvSpPr>
            <a:spLocks noGrp="1"/>
          </p:cNvSpPr>
          <p:nvPr>
            <p:ph type="body" sz="quarter" idx="19"/>
          </p:nvPr>
        </p:nvSpPr>
        <p:spPr/>
        <p:txBody>
          <a:bodyPr/>
          <a:lstStyle/>
          <a:p>
            <a:r>
              <a:rPr lang="en-US" dirty="0"/>
              <a:t>public changes its policy views to match the politicians they support (Lenz 2012)</a:t>
            </a:r>
          </a:p>
          <a:p>
            <a:endParaRPr lang="en-US" dirty="0"/>
          </a:p>
        </p:txBody>
      </p:sp>
      <p:sp>
        <p:nvSpPr>
          <p:cNvPr id="38" name="Text Placeholder 37">
            <a:extLst>
              <a:ext uri="{FF2B5EF4-FFF2-40B4-BE49-F238E27FC236}">
                <a16:creationId xmlns:a16="http://schemas.microsoft.com/office/drawing/2014/main" id="{ECD81C08-29A5-5FB3-BD9D-03317E7574F6}"/>
              </a:ext>
            </a:extLst>
          </p:cNvPr>
          <p:cNvSpPr>
            <a:spLocks noGrp="1"/>
          </p:cNvSpPr>
          <p:nvPr>
            <p:ph type="body" sz="quarter" idx="20"/>
          </p:nvPr>
        </p:nvSpPr>
        <p:spPr/>
        <p:txBody>
          <a:bodyPr/>
          <a:lstStyle/>
          <a:p>
            <a:r>
              <a:rPr lang="en-US" dirty="0"/>
              <a:t>Follow the Leader</a:t>
            </a:r>
          </a:p>
        </p:txBody>
      </p:sp>
      <p:sp>
        <p:nvSpPr>
          <p:cNvPr id="7" name="Footer Placeholder 6">
            <a:extLst>
              <a:ext uri="{FF2B5EF4-FFF2-40B4-BE49-F238E27FC236}">
                <a16:creationId xmlns:a16="http://schemas.microsoft.com/office/drawing/2014/main" id="{4155E6A4-BD33-9B78-5AF1-6091FAC0A648}"/>
              </a:ext>
            </a:extLst>
          </p:cNvPr>
          <p:cNvSpPr>
            <a:spLocks noGrp="1"/>
          </p:cNvSpPr>
          <p:nvPr>
            <p:ph type="ftr" sz="quarter" idx="22"/>
          </p:nvPr>
        </p:nvSpPr>
        <p:spPr/>
        <p:txBody>
          <a:bodyPr/>
          <a:lstStyle/>
          <a:p>
            <a:r>
              <a:rPr lang="en-US" dirty="0"/>
              <a:t>MASSIVE &amp; WIDESPREAD FRAUD?</a:t>
            </a:r>
          </a:p>
        </p:txBody>
      </p:sp>
      <p:sp>
        <p:nvSpPr>
          <p:cNvPr id="8" name="Slide Number Placeholder 7">
            <a:extLst>
              <a:ext uri="{FF2B5EF4-FFF2-40B4-BE49-F238E27FC236}">
                <a16:creationId xmlns:a16="http://schemas.microsoft.com/office/drawing/2014/main" id="{612A6C1D-71B2-05E5-5349-7D82A45942FA}"/>
              </a:ext>
            </a:extLst>
          </p:cNvPr>
          <p:cNvSpPr>
            <a:spLocks noGrp="1"/>
          </p:cNvSpPr>
          <p:nvPr>
            <p:ph type="sldNum" sz="quarter" idx="23"/>
          </p:nvPr>
        </p:nvSpPr>
        <p:spPr/>
        <p:txBody>
          <a:bodyPr/>
          <a:lstStyle/>
          <a:p>
            <a:fld id="{294A09A9-5501-47C1-A89A-A340965A2BE2}" type="slidenum">
              <a:rPr lang="en-US" smtClean="0"/>
              <a:pPr/>
              <a:t>6</a:t>
            </a:fld>
            <a:endParaRPr lang="en-US" dirty="0">
              <a:latin typeface="+mn-lt"/>
            </a:endParaRPr>
          </a:p>
        </p:txBody>
      </p:sp>
    </p:spTree>
    <p:extLst>
      <p:ext uri="{BB962C8B-B14F-4D97-AF65-F5344CB8AC3E}">
        <p14:creationId xmlns:p14="http://schemas.microsoft.com/office/powerpoint/2010/main" val="1734508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dirty="0"/>
              <a:t>Agenda</a:t>
            </a:r>
          </a:p>
        </p:txBody>
      </p:sp>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a:xfrm>
            <a:off x="952500" y="2818296"/>
            <a:ext cx="2133600" cy="369332"/>
          </a:xfrm>
        </p:spPr>
        <p:txBody>
          <a:bodyPr/>
          <a:lstStyle/>
          <a:p>
            <a:r>
              <a:rPr lang="en-US" dirty="0"/>
              <a:t>Drawing conclusions from unweighted averages</a:t>
            </a:r>
          </a:p>
          <a:p>
            <a:r>
              <a:rPr lang="en-US" dirty="0"/>
              <a:t>Cherry-picking the data </a:t>
            </a:r>
          </a:p>
          <a:p>
            <a:r>
              <a:rPr lang="en-US" dirty="0"/>
              <a:t>Confusing percentages and percentage point changes</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a:lstStyle/>
          <a:p>
            <a:r>
              <a:rPr lang="en-US" dirty="0"/>
              <a:t>01. Arithmetic fallacies</a:t>
            </a: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a:xfrm>
            <a:off x="3663042" y="2818296"/>
            <a:ext cx="2128157" cy="369332"/>
          </a:xfrm>
        </p:spPr>
        <p:txBody>
          <a:bodyPr/>
          <a:lstStyle/>
          <a:p>
            <a:r>
              <a:rPr lang="en-US" dirty="0"/>
              <a:t>Relaying on comparisons between elections by looking at differences in a large number of places, i.e., counties</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205837"/>
          </a:xfrm>
        </p:spPr>
        <p:txBody>
          <a:bodyPr/>
          <a:lstStyle/>
          <a:p>
            <a:r>
              <a:rPr lang="en-US" dirty="0"/>
              <a:t>02. Improper use of stat. significance</a:t>
            </a:r>
          </a:p>
        </p:txBody>
      </p:sp>
      <p:sp>
        <p:nvSpPr>
          <p:cNvPr id="47" name="Text Placeholder 46">
            <a:extLst>
              <a:ext uri="{FF2B5EF4-FFF2-40B4-BE49-F238E27FC236}">
                <a16:creationId xmlns:a16="http://schemas.microsoft.com/office/drawing/2014/main" id="{829D0565-E45A-B305-FDDF-544F997B6F33}"/>
              </a:ext>
            </a:extLst>
          </p:cNvPr>
          <p:cNvSpPr>
            <a:spLocks noGrp="1"/>
          </p:cNvSpPr>
          <p:nvPr>
            <p:ph type="body" sz="quarter" idx="20"/>
          </p:nvPr>
        </p:nvSpPr>
        <p:spPr/>
        <p:txBody>
          <a:bodyPr/>
          <a:lstStyle/>
          <a:p>
            <a:r>
              <a:rPr lang="en-US" dirty="0"/>
              <a:t>03. Inaccurate probabilistic reasoning</a:t>
            </a:r>
          </a:p>
        </p:txBody>
      </p:sp>
      <p:sp>
        <p:nvSpPr>
          <p:cNvPr id="9" name="Text Placeholder 8">
            <a:extLst>
              <a:ext uri="{FF2B5EF4-FFF2-40B4-BE49-F238E27FC236}">
                <a16:creationId xmlns:a16="http://schemas.microsoft.com/office/drawing/2014/main" id="{38FB4732-AB07-C54D-AF44-F8ADB6D2B8B6}"/>
              </a:ext>
            </a:extLst>
          </p:cNvPr>
          <p:cNvSpPr>
            <a:spLocks noGrp="1"/>
          </p:cNvSpPr>
          <p:nvPr>
            <p:ph type="body" sz="quarter" idx="21"/>
          </p:nvPr>
        </p:nvSpPr>
        <p:spPr>
          <a:xfrm>
            <a:off x="3662363" y="5130800"/>
            <a:ext cx="2128837" cy="369888"/>
          </a:xfrm>
        </p:spPr>
        <p:txBody>
          <a:bodyPr/>
          <a:lstStyle/>
          <a:p>
            <a:r>
              <a:rPr lang="en-US" dirty="0"/>
              <a:t>Based on cross-election statistical comparisons </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205837"/>
          </a:xfrm>
        </p:spPr>
        <p:txBody>
          <a:bodyPr/>
          <a:lstStyle/>
          <a:p>
            <a:r>
              <a:rPr lang="en-US" dirty="0"/>
              <a:t>04. Syllogistic arguments</a:t>
            </a:r>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a:xfrm>
            <a:off x="6367054" y="5131299"/>
            <a:ext cx="2129245" cy="369332"/>
          </a:xfrm>
        </p:spPr>
        <p:txBody>
          <a:bodyPr/>
          <a:lstStyle/>
          <a:p>
            <a:r>
              <a:rPr lang="en-US" dirty="0"/>
              <a:t>Based on within-election comparisons</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205837"/>
          </a:xfrm>
        </p:spPr>
        <p:txBody>
          <a:bodyPr/>
          <a:lstStyle/>
          <a:p>
            <a:r>
              <a:rPr lang="en-US" dirty="0"/>
              <a:t>05. Syllogistic arguments</a:t>
            </a:r>
          </a:p>
        </p:txBody>
      </p:sp>
      <p:sp>
        <p:nvSpPr>
          <p:cNvPr id="14" name="Footer Placeholder 13">
            <a:extLst>
              <a:ext uri="{FF2B5EF4-FFF2-40B4-BE49-F238E27FC236}">
                <a16:creationId xmlns:a16="http://schemas.microsoft.com/office/drawing/2014/main" id="{C0BAE34D-BF83-084B-A10C-EB85694B9ACF}"/>
              </a:ext>
            </a:extLst>
          </p:cNvPr>
          <p:cNvSpPr>
            <a:spLocks noGrp="1"/>
          </p:cNvSpPr>
          <p:nvPr>
            <p:ph type="ftr" sz="quarter" idx="26"/>
          </p:nvPr>
        </p:nvSpPr>
        <p:spPr>
          <a:xfrm>
            <a:off x="1494790" y="6332220"/>
            <a:ext cx="1497330" cy="247651"/>
          </a:xfrm>
        </p:spPr>
        <p:txBody>
          <a:bodyPr/>
          <a:lstStyle/>
          <a:p>
            <a:r>
              <a:rPr lang="en-US" dirty="0"/>
              <a:t>MASSIVE &amp; WIDESPREAD FRAUD?</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a:lstStyle/>
          <a:p>
            <a:fld id="{294A09A9-5501-47C1-A89A-A340965A2BE2}" type="slidenum">
              <a:rPr lang="en-US" smtClean="0"/>
              <a:pPr/>
              <a:t>7</a:t>
            </a:fld>
            <a:endParaRPr lang="en-US" dirty="0"/>
          </a:p>
        </p:txBody>
      </p:sp>
      <p:sp>
        <p:nvSpPr>
          <p:cNvPr id="45" name="Date Placeholder 3">
            <a:extLst>
              <a:ext uri="{FF2B5EF4-FFF2-40B4-BE49-F238E27FC236}">
                <a16:creationId xmlns:a16="http://schemas.microsoft.com/office/drawing/2014/main" id="{3B4069FE-8724-4CE0-9B3C-6D59B9B5FD9D}"/>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June 18, 2023</a:t>
            </a:fld>
            <a:endParaRPr lang="en-US" dirty="0"/>
          </a:p>
        </p:txBody>
      </p:sp>
      <p:sp>
        <p:nvSpPr>
          <p:cNvPr id="48" name="Text Placeholder 8">
            <a:extLst>
              <a:ext uri="{FF2B5EF4-FFF2-40B4-BE49-F238E27FC236}">
                <a16:creationId xmlns:a16="http://schemas.microsoft.com/office/drawing/2014/main" id="{DB2DC0E6-DFB8-9538-6158-7C4D10EAC471}"/>
              </a:ext>
            </a:extLst>
          </p:cNvPr>
          <p:cNvSpPr txBox="1">
            <a:spLocks/>
          </p:cNvSpPr>
          <p:nvPr/>
        </p:nvSpPr>
        <p:spPr>
          <a:xfrm>
            <a:off x="963613" y="5500688"/>
            <a:ext cx="2128837" cy="36988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Underestimating the frequency of same name and birthday among voters</a:t>
            </a:r>
          </a:p>
        </p:txBody>
      </p:sp>
    </p:spTree>
    <p:extLst>
      <p:ext uri="{BB962C8B-B14F-4D97-AF65-F5344CB8AC3E}">
        <p14:creationId xmlns:p14="http://schemas.microsoft.com/office/powerpoint/2010/main" val="289860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ED9E5"/>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9CBE010-5CD4-0C6F-80AA-4F6723866A62}"/>
              </a:ext>
            </a:extLst>
          </p:cNvPr>
          <p:cNvSpPr>
            <a:spLocks noGrp="1"/>
          </p:cNvSpPr>
          <p:nvPr>
            <p:ph type="title"/>
          </p:nvPr>
        </p:nvSpPr>
        <p:spPr/>
        <p:txBody>
          <a:bodyPr/>
          <a:lstStyle/>
          <a:p>
            <a:r>
              <a:rPr lang="en-US" dirty="0"/>
              <a:t>Arithmetic Fallacies</a:t>
            </a:r>
          </a:p>
        </p:txBody>
      </p:sp>
      <p:sp>
        <p:nvSpPr>
          <p:cNvPr id="14" name="Slide Number Placeholder 13">
            <a:extLst>
              <a:ext uri="{FF2B5EF4-FFF2-40B4-BE49-F238E27FC236}">
                <a16:creationId xmlns:a16="http://schemas.microsoft.com/office/drawing/2014/main" id="{158310F4-9887-D2F6-4843-E840663C414E}"/>
              </a:ext>
            </a:extLst>
          </p:cNvPr>
          <p:cNvSpPr>
            <a:spLocks noGrp="1"/>
          </p:cNvSpPr>
          <p:nvPr>
            <p:ph type="sldNum" sz="quarter" idx="4294967295"/>
          </p:nvPr>
        </p:nvSpPr>
        <p:spPr>
          <a:xfrm>
            <a:off x="0" y="6332538"/>
            <a:ext cx="523875" cy="247650"/>
          </a:xfrm>
        </p:spPr>
        <p:txBody>
          <a:bodyPr/>
          <a:lstStyle/>
          <a:p>
            <a:fld id="{294A09A9-5501-47C1-A89A-A340965A2BE2}" type="slidenum">
              <a:rPr lang="en-US" smtClean="0"/>
              <a:pPr/>
              <a:t>8</a:t>
            </a:fld>
            <a:endParaRPr lang="en-US" dirty="0">
              <a:latin typeface="+mn-lt"/>
            </a:endParaRPr>
          </a:p>
        </p:txBody>
      </p:sp>
    </p:spTree>
    <p:extLst>
      <p:ext uri="{BB962C8B-B14F-4D97-AF65-F5344CB8AC3E}">
        <p14:creationId xmlns:p14="http://schemas.microsoft.com/office/powerpoint/2010/main" val="285016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D79EC3-CA3E-239E-DF4A-5E17813FD6B0}"/>
              </a:ext>
            </a:extLst>
          </p:cNvPr>
          <p:cNvSpPr>
            <a:spLocks noGrp="1"/>
          </p:cNvSpPr>
          <p:nvPr>
            <p:ph type="title"/>
          </p:nvPr>
        </p:nvSpPr>
        <p:spPr/>
        <p:txBody>
          <a:bodyPr>
            <a:normAutofit fontScale="90000"/>
          </a:bodyPr>
          <a:lstStyle/>
          <a:p>
            <a:r>
              <a:rPr lang="en-US" dirty="0"/>
              <a:t>Cherry-picking the data.</a:t>
            </a:r>
          </a:p>
        </p:txBody>
      </p:sp>
      <p:sp>
        <p:nvSpPr>
          <p:cNvPr id="8" name="Text Placeholder 7">
            <a:extLst>
              <a:ext uri="{FF2B5EF4-FFF2-40B4-BE49-F238E27FC236}">
                <a16:creationId xmlns:a16="http://schemas.microsoft.com/office/drawing/2014/main" id="{D020936A-D393-445B-309E-AC33E8634A64}"/>
              </a:ext>
            </a:extLst>
          </p:cNvPr>
          <p:cNvSpPr>
            <a:spLocks noGrp="1"/>
          </p:cNvSpPr>
          <p:nvPr>
            <p:ph type="body" idx="1"/>
          </p:nvPr>
        </p:nvSpPr>
        <p:spPr/>
        <p:txBody>
          <a:bodyPr>
            <a:normAutofit/>
          </a:bodyPr>
          <a:lstStyle/>
          <a:p>
            <a:r>
              <a:rPr lang="en-US" dirty="0"/>
              <a:t>Definition</a:t>
            </a:r>
          </a:p>
        </p:txBody>
      </p:sp>
      <p:sp>
        <p:nvSpPr>
          <p:cNvPr id="10" name="Text Placeholder 9">
            <a:extLst>
              <a:ext uri="{FF2B5EF4-FFF2-40B4-BE49-F238E27FC236}">
                <a16:creationId xmlns:a16="http://schemas.microsoft.com/office/drawing/2014/main" id="{07CABC38-D145-1B70-4064-36C2467AB443}"/>
              </a:ext>
            </a:extLst>
          </p:cNvPr>
          <p:cNvSpPr>
            <a:spLocks noGrp="1"/>
          </p:cNvSpPr>
          <p:nvPr>
            <p:ph type="body" idx="10"/>
          </p:nvPr>
        </p:nvSpPr>
        <p:spPr/>
        <p:txBody>
          <a:bodyPr/>
          <a:lstStyle/>
          <a:p>
            <a:r>
              <a:rPr lang="en-US" dirty="0"/>
              <a:t>Example</a:t>
            </a:r>
          </a:p>
        </p:txBody>
      </p:sp>
      <p:sp>
        <p:nvSpPr>
          <p:cNvPr id="9" name="Content Placeholder 8">
            <a:extLst>
              <a:ext uri="{FF2B5EF4-FFF2-40B4-BE49-F238E27FC236}">
                <a16:creationId xmlns:a16="http://schemas.microsoft.com/office/drawing/2014/main" id="{D46DC5E2-1DAE-C5F8-6F89-4AE3D08A57FE}"/>
              </a:ext>
            </a:extLst>
          </p:cNvPr>
          <p:cNvSpPr>
            <a:spLocks noGrp="1"/>
          </p:cNvSpPr>
          <p:nvPr>
            <p:ph sz="half" idx="2"/>
          </p:nvPr>
        </p:nvSpPr>
        <p:spPr/>
        <p:txBody>
          <a:bodyPr>
            <a:normAutofit fontScale="85000" lnSpcReduction="20000"/>
          </a:bodyPr>
          <a:lstStyle/>
          <a:p>
            <a:r>
              <a:rPr lang="en-US" dirty="0"/>
              <a:t>The most primitive form of failing to weigh the data properly is cherry-picking the data to emphasize only those facts that lead to the desired conclusion.</a:t>
            </a:r>
          </a:p>
          <a:p>
            <a:r>
              <a:rPr lang="en-US" dirty="0"/>
              <a:t>In presenting only some facts, a claimant can appear to have been honest while suppressing pertinent information that otherwise would prove their claims either false or incomplete. </a:t>
            </a:r>
          </a:p>
          <a:p>
            <a:r>
              <a:rPr lang="en-US" dirty="0"/>
              <a:t>Because the data being cited are accurate, cherry-picking can prove a persuasive tool.</a:t>
            </a:r>
          </a:p>
        </p:txBody>
      </p:sp>
      <p:sp>
        <p:nvSpPr>
          <p:cNvPr id="11" name="Content Placeholder 10">
            <a:extLst>
              <a:ext uri="{FF2B5EF4-FFF2-40B4-BE49-F238E27FC236}">
                <a16:creationId xmlns:a16="http://schemas.microsoft.com/office/drawing/2014/main" id="{5D49E46E-47F7-24E1-5031-BB26A5F4216A}"/>
              </a:ext>
            </a:extLst>
          </p:cNvPr>
          <p:cNvSpPr>
            <a:spLocks noGrp="1"/>
          </p:cNvSpPr>
          <p:nvPr>
            <p:ph sz="half" idx="13"/>
          </p:nvPr>
        </p:nvSpPr>
        <p:spPr/>
        <p:txBody>
          <a:bodyPr>
            <a:normAutofit fontScale="92500" lnSpcReduction="20000"/>
          </a:bodyPr>
          <a:lstStyle/>
          <a:p>
            <a:r>
              <a:rPr lang="en-US" dirty="0"/>
              <a:t>Biden won fewer counties than Clinton</a:t>
            </a:r>
          </a:p>
          <a:p>
            <a:r>
              <a:rPr lang="en-US" dirty="0"/>
              <a:t>Biden did less well against Trump than did the previous Democratic candidate and, since Trump beat Clinton, absent fraud, the implicit (and often explicit) conclusion is Trump must also have beaten Biden in terms of overall total vote nationally</a:t>
            </a:r>
          </a:p>
          <a:p>
            <a:r>
              <a:rPr lang="en-US" dirty="0"/>
              <a:t>Racial minority support for Biden was (marginally) lower than for Hillary Clinton, and Trump did better among rural voters in 2020 than he did in 2016</a:t>
            </a:r>
          </a:p>
        </p:txBody>
      </p:sp>
    </p:spTree>
    <p:extLst>
      <p:ext uri="{BB962C8B-B14F-4D97-AF65-F5344CB8AC3E}">
        <p14:creationId xmlns:p14="http://schemas.microsoft.com/office/powerpoint/2010/main" val="3532779746"/>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MW_JS_SL_v2" id="{50B954A5-DC84-41DE-87BB-B459A4E7EDA7}" vid="{75F44519-9FD6-49F7-AB9C-46D055682C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C8E66C-AC30-44BA-8882-3290DF968F1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1446DA3-37A7-4516-A4F6-8B99D0D312BF}">
  <ds:schemaRefs>
    <ds:schemaRef ds:uri="http://schemas.microsoft.com/sharepoint/v3/contenttype/forms"/>
  </ds:schemaRefs>
</ds:datastoreItem>
</file>

<file path=customXml/itemProps3.xml><?xml version="1.0" encoding="utf-8"?>
<ds:datastoreItem xmlns:ds="http://schemas.openxmlformats.org/officeDocument/2006/customXml" ds:itemID="{A3804F14-618B-48E0-A956-DD76B6099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3232</Words>
  <Application>Microsoft Macintosh PowerPoint</Application>
  <PresentationFormat>Widescreen</PresentationFormat>
  <Paragraphs>407</Paragraphs>
  <Slides>36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Franklin Gothic Book</vt:lpstr>
      <vt:lpstr>Franklin Gothic Demi</vt:lpstr>
      <vt:lpstr>Times New Roman</vt:lpstr>
      <vt:lpstr>Wingdings</vt:lpstr>
      <vt:lpstr>Theme1</vt:lpstr>
      <vt:lpstr>“MASSIVE &amp; WIDESPREAD FRAUD”?*  A Compendium of Statistically Fallacies in Claims about the 2020 Presidential Election</vt:lpstr>
      <vt:lpstr>Introduction</vt:lpstr>
      <vt:lpstr>Compendium of Claims about Fraud in 2020</vt:lpstr>
      <vt:lpstr>Type of Claims</vt:lpstr>
      <vt:lpstr>Fraud Claims</vt:lpstr>
      <vt:lpstr>Reason for belief about fraud</vt:lpstr>
      <vt:lpstr>Agenda</vt:lpstr>
      <vt:lpstr>Arithmetic Fallacies</vt:lpstr>
      <vt:lpstr>Cherry-picking the data.</vt:lpstr>
      <vt:lpstr>Failing to weight units.</vt:lpstr>
      <vt:lpstr>Voters in Each county</vt:lpstr>
      <vt:lpstr>Geographic ‘weighting’</vt:lpstr>
      <vt:lpstr>Exit Polls</vt:lpstr>
      <vt:lpstr>Exit Polls</vt:lpstr>
      <vt:lpstr>Exit Polls</vt:lpstr>
      <vt:lpstr>Difference between 2016 and 2020 (percentage point)</vt:lpstr>
      <vt:lpstr>Difference between 2016 and 2020 (voters added)</vt:lpstr>
      <vt:lpstr>Misinterpreting Statistical Significance</vt:lpstr>
      <vt:lpstr>Misinterpreting Statistical Significance</vt:lpstr>
      <vt:lpstr>Lawsuit</vt:lpstr>
      <vt:lpstr>Hypothesis I</vt:lpstr>
      <vt:lpstr>Hypothesis II</vt:lpstr>
      <vt:lpstr>Counting Votes</vt:lpstr>
      <vt:lpstr>Meretricious Probabilistic Reasoning</vt:lpstr>
      <vt:lpstr>Meretricious Probabilistic Reasoning</vt:lpstr>
      <vt:lpstr>Logically Invalid Arguments with a True Premise involving Historical Election Results Comparisons</vt:lpstr>
      <vt:lpstr>Logically Invalid Arguments with a True Premise involving Historical Election Results Comparisons</vt:lpstr>
      <vt:lpstr>Logically Valid Arguments with a False Premise involving Historical Election Results Comparisons</vt:lpstr>
      <vt:lpstr>Logically Valid Arguments with a False Premise involving Historical Election Results Comparisons</vt:lpstr>
      <vt:lpstr>Logically Valid Arguments with a False Premise involving Historical Election Results Comparisons</vt:lpstr>
      <vt:lpstr>Bellweathers</vt:lpstr>
      <vt:lpstr>Logically Valid Arguments with False Statistical Premises Using Comparisons Based on Features or Components of the Same Presidential Election</vt:lpstr>
      <vt:lpstr>Logically Valid Arguments with False Statistical Premises Using Comparisons Based on Features or Components of the Same Presidential Election</vt:lpstr>
      <vt:lpstr>Matching design (within-election comparisons of areas with and without fraud claims)</vt:lpstr>
      <vt:lpstr>Trump mail-in vote by level of total support</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2020-10-14T20:04:43Z</dcterms:created>
  <dcterms:modified xsi:type="dcterms:W3CDTF">2023-06-18T19:34:55Z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